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602700" cy="32404050"/>
  <p:notesSz cx="6800850" cy="9931400"/>
  <p:defaultTextStyle>
    <a:defPPr>
      <a:defRPr lang="zh-TW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80000"/>
    <a:srgbClr val="281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0" d="100"/>
          <a:sy n="20" d="100"/>
        </p:scale>
        <p:origin x="-1796" y="1224"/>
      </p:cViewPr>
      <p:guideLst>
        <p:guide orient="horz" pos="10932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71EA2-87F1-494D-ACC2-E08C9EC6B0E2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744538"/>
            <a:ext cx="24828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17415"/>
            <a:ext cx="544068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2241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C78F8-D4B5-4366-8DA2-C689EBD434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14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78F8-D4B5-4366-8DA2-C689EBD434E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8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0203" y="10066265"/>
            <a:ext cx="18362295" cy="6945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84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93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46467" y="1732720"/>
            <a:ext cx="3645457" cy="3685960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0103" y="1732720"/>
            <a:ext cx="10576323" cy="368596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7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37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6465" y="20822604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06465" y="13734223"/>
            <a:ext cx="18362295" cy="7088382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45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0103" y="10081262"/>
            <a:ext cx="7110889" cy="2851106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81036" y="10081262"/>
            <a:ext cx="7110889" cy="2851106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58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0137" y="7253408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0137" y="10276283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973874" y="7253408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973874" y="10276283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81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87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21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0137" y="1290163"/>
            <a:ext cx="7107140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11" cy="27655960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80137" y="6780850"/>
            <a:ext cx="7107140" cy="22165274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53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34280" y="22682837"/>
            <a:ext cx="12961620" cy="267783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34280" y="2895361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234280" y="25360675"/>
            <a:ext cx="12961620" cy="3802972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13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0135" y="7560950"/>
            <a:ext cx="19442430" cy="21385174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801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B9121-0021-41A6-A2BA-D835685BE547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80923" y="30033758"/>
            <a:ext cx="6840855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4819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2DE4-2F7B-4213-895B-344C7D669B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44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tif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50" y="225"/>
            <a:ext cx="21764418" cy="323800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0" b="76952" l="28736" r="880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28" r="39602"/>
          <a:stretch/>
        </p:blipFill>
        <p:spPr bwMode="auto">
          <a:xfrm>
            <a:off x="12918379" y="11729673"/>
            <a:ext cx="8751986" cy="179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183817" y="28367021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指導單位：</a:t>
            </a:r>
            <a:r>
              <a:rPr lang="zh-TW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經濟部工業局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92711" y="28914510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</a:t>
            </a:r>
            <a:r>
              <a:rPr lang="zh-TW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財團法人食品工業發展研究所</a:t>
            </a:r>
          </a:p>
        </p:txBody>
      </p:sp>
      <p:sp>
        <p:nvSpPr>
          <p:cNvPr id="25" name="矩形 24"/>
          <p:cNvSpPr/>
          <p:nvPr/>
        </p:nvSpPr>
        <p:spPr>
          <a:xfrm>
            <a:off x="848603" y="7585735"/>
            <a:ext cx="20079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3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透過創意</a:t>
            </a:r>
            <a:r>
              <a:rPr lang="zh-TW" altLang="zh-TW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競賽，</a:t>
            </a:r>
            <a:r>
              <a:rPr lang="zh-TW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開發</a:t>
            </a: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出</a:t>
            </a:r>
            <a:r>
              <a:rPr lang="zh-TW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有別</a:t>
            </a: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於</a:t>
            </a:r>
            <a:r>
              <a:rPr lang="zh-TW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以往</a:t>
            </a: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舊</a:t>
            </a:r>
            <a:r>
              <a:rPr lang="zh-TW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式</a:t>
            </a:r>
            <a:r>
              <a:rPr lang="zh-TW" altLang="zh-TW" sz="36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口感之餡料</a:t>
            </a:r>
            <a:r>
              <a:rPr lang="zh-TW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，讓學生</a:t>
            </a: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及</a:t>
            </a:r>
            <a:r>
              <a:rPr lang="zh-TW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業界</a:t>
            </a:r>
            <a:r>
              <a:rPr lang="zh-TW" altLang="zh-TW" sz="36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師傅，能以所學的</a:t>
            </a:r>
            <a:r>
              <a:rPr lang="zh-TW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技藝發揮</a:t>
            </a:r>
            <a:r>
              <a:rPr lang="zh-TW" altLang="zh-TW" sz="36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個人創意，製作出</a:t>
            </a:r>
            <a:r>
              <a:rPr lang="zh-TW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能</a:t>
            </a: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突顯並</a:t>
            </a:r>
            <a:r>
              <a:rPr lang="zh-TW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反映</a:t>
            </a:r>
            <a:r>
              <a:rPr lang="zh-TW" altLang="zh-TW" sz="36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土地環境、在地</a:t>
            </a:r>
            <a:r>
              <a:rPr lang="zh-TW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人文</a:t>
            </a: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及</a:t>
            </a:r>
            <a:r>
              <a:rPr lang="zh-TW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飲食</a:t>
            </a:r>
            <a:r>
              <a:rPr lang="zh-TW" altLang="zh-TW" sz="36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特質的「幸福點心」</a:t>
            </a:r>
            <a:r>
              <a:rPr lang="zh-TW" altLang="zh-TW" sz="3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9604" y="29413312"/>
            <a:ext cx="10589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schemeClr val="bg1"/>
                </a:solidFill>
              </a:rPr>
              <a:t>詳細辦法與</a:t>
            </a:r>
            <a:r>
              <a:rPr lang="zh-TW" altLang="zh-TW" sz="3200" dirty="0" smtClean="0">
                <a:solidFill>
                  <a:schemeClr val="bg1"/>
                </a:solidFill>
              </a:rPr>
              <a:t>報名</a:t>
            </a:r>
            <a:r>
              <a:rPr lang="zh-TW" altLang="zh-TW" sz="3200" dirty="0">
                <a:solidFill>
                  <a:schemeClr val="bg1"/>
                </a:solidFill>
              </a:rPr>
              <a:t>方式</a:t>
            </a:r>
            <a:r>
              <a:rPr lang="zh-TW" altLang="zh-TW" sz="3200" dirty="0" smtClean="0">
                <a:solidFill>
                  <a:schemeClr val="bg1"/>
                </a:solidFill>
              </a:rPr>
              <a:t>：</a:t>
            </a:r>
            <a:r>
              <a:rPr lang="zh-TW" altLang="en-US" sz="3200" dirty="0" smtClean="0">
                <a:solidFill>
                  <a:schemeClr val="bg1"/>
                </a:solidFill>
              </a:rPr>
              <a:t>請至幸福點心官網下載報名表 </a:t>
            </a:r>
            <a:r>
              <a:rPr lang="en-US" altLang="zh-TW" sz="3200" dirty="0" smtClean="0">
                <a:solidFill>
                  <a:schemeClr val="bg1"/>
                </a:solidFill>
              </a:rPr>
              <a:t>-</a:t>
            </a:r>
            <a:r>
              <a:rPr lang="zh-TW" altLang="zh-TW" sz="3200" dirty="0" smtClean="0">
                <a:solidFill>
                  <a:schemeClr val="bg1"/>
                </a:solidFill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</a:rPr>
              <a:t>http://www.taiwanspecialitysnackfood.org.tw/contest.asp</a:t>
            </a:r>
            <a:endParaRPr lang="zh-TW" altLang="zh-TW" sz="3200" b="1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1502" y="9704466"/>
            <a:ext cx="20732532" cy="1514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>
              <a:lnSpc>
                <a:spcPct val="150000"/>
              </a:lnSpc>
            </a:pPr>
            <a:r>
              <a:rPr lang="zh-TW" altLang="en-US" sz="3200" b="1" dirty="0" smtClean="0">
                <a:latin typeface="Arial" panose="020B0604020202020204" pitchFamily="34" charset="0"/>
                <a:ea typeface="微軟正黑體" panose="020B0604030504040204" pitchFamily="34" charset="-120"/>
              </a:rPr>
              <a:t>一、競賽分組與參賽資格：</a:t>
            </a:r>
            <a:endParaRPr lang="en-US" altLang="zh-TW" sz="3200" b="1" dirty="0" smtClean="0"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 marL="2247900" indent="-2247900">
              <a:lnSpc>
                <a:spcPct val="150000"/>
              </a:lnSpc>
            </a:pPr>
            <a:r>
              <a:rPr lang="zh-TW" altLang="en-US" sz="3000" b="1" dirty="0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 smtClean="0">
                <a:latin typeface="Arial" panose="020B0604020202020204" pitchFamily="34" charset="0"/>
                <a:ea typeface="微軟正黑體" panose="020B0604030504040204" pitchFamily="34" charset="-120"/>
              </a:rPr>
              <a:t>      </a:t>
            </a:r>
            <a:r>
              <a:rPr lang="zh-TW" altLang="zh-TW" sz="3000" dirty="0" smtClean="0">
                <a:latin typeface="Arial" panose="020B0604020202020204" pitchFamily="34" charset="0"/>
                <a:ea typeface="微軟正黑體" panose="020B0604030504040204" pitchFamily="34" charset="-120"/>
              </a:rPr>
              <a:t>學生組：</a:t>
            </a:r>
            <a:r>
              <a:rPr lang="zh-TW" altLang="zh-TW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以學生</a:t>
            </a:r>
            <a:r>
              <a:rPr lang="en-US" altLang="zh-TW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2</a:t>
            </a:r>
            <a:r>
              <a:rPr lang="zh-TW" altLang="zh-TW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人及指導老師</a:t>
            </a:r>
            <a:r>
              <a:rPr lang="en-US" altLang="zh-TW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1</a:t>
            </a:r>
            <a:r>
              <a:rPr lang="zh-TW" altLang="zh-TW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人為</a:t>
            </a:r>
            <a:r>
              <a:rPr lang="zh-TW" altLang="en-US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一</a:t>
            </a:r>
            <a:r>
              <a:rPr lang="zh-TW" altLang="zh-TW" sz="3000" dirty="0" smtClean="0">
                <a:latin typeface="Arial" panose="020B0604020202020204" pitchFamily="34" charset="0"/>
                <a:ea typeface="微軟正黑體" panose="020B0604030504040204" pitchFamily="34" charset="-120"/>
              </a:rPr>
              <a:t>組</a:t>
            </a:r>
            <a:r>
              <a:rPr lang="zh-TW" altLang="en-US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；</a:t>
            </a:r>
            <a:r>
              <a:rPr lang="zh-TW" altLang="en-US" sz="3000" dirty="0" smtClean="0">
                <a:latin typeface="Arial" panose="020B0604020202020204" pitchFamily="34" charset="0"/>
                <a:ea typeface="微軟正黑體" panose="020B0604030504040204" pitchFamily="34" charset="-120"/>
              </a:rPr>
              <a:t>參賽者需為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職、大專院校烘焙、餐飲、食品相關學系之在學學生。</a:t>
            </a:r>
          </a:p>
          <a:p>
            <a:pPr marL="2324100" indent="-2324100">
              <a:lnSpc>
                <a:spcPct val="150000"/>
              </a:lnSpc>
            </a:pPr>
            <a:r>
              <a:rPr lang="zh-TW" altLang="en-US" sz="3000" dirty="0" smtClean="0">
                <a:latin typeface="Arial" panose="020B0604020202020204" pitchFamily="34" charset="0"/>
                <a:ea typeface="微軟正黑體" panose="020B0604030504040204" pitchFamily="34" charset="-120"/>
              </a:rPr>
              <a:t>       </a:t>
            </a:r>
            <a:r>
              <a:rPr lang="zh-TW" altLang="zh-TW" sz="3000" dirty="0" smtClean="0">
                <a:latin typeface="Arial" panose="020B0604020202020204" pitchFamily="34" charset="0"/>
                <a:ea typeface="微軟正黑體" panose="020B0604030504040204" pitchFamily="34" charset="-120"/>
              </a:rPr>
              <a:t>職業</a:t>
            </a:r>
            <a:r>
              <a:rPr lang="zh-TW" altLang="zh-TW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組：</a:t>
            </a:r>
            <a:r>
              <a:rPr lang="zh-TW" altLang="en-US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採</a:t>
            </a:r>
            <a:r>
              <a:rPr lang="zh-TW" altLang="zh-TW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個人</a:t>
            </a:r>
            <a:r>
              <a:rPr lang="zh-TW" altLang="zh-TW" sz="3000" dirty="0" smtClean="0">
                <a:latin typeface="Arial" panose="020B0604020202020204" pitchFamily="34" charset="0"/>
                <a:ea typeface="微軟正黑體" panose="020B0604030504040204" pitchFamily="34" charset="-120"/>
              </a:rPr>
              <a:t>賽</a:t>
            </a:r>
            <a:r>
              <a:rPr lang="zh-TW" altLang="en-US" sz="3000" dirty="0" smtClean="0">
                <a:latin typeface="Arial" panose="020B0604020202020204" pitchFamily="34" charset="0"/>
                <a:ea typeface="微軟正黑體" panose="020B0604030504040204" pitchFamily="34" charset="-120"/>
              </a:rPr>
              <a:t>；參賽資格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中華民國各級糕餅商業同業公會之會員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有營利事業登記證，且對民眾公開販售產品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之店家或工廠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二、競賽內容：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>
              <a:lnSpc>
                <a:spcPct val="150000"/>
              </a:lnSpc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參賽者需製作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伴手禮點心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款指定餡料及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款自由創作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1219200">
              <a:lnSpc>
                <a:spcPct val="150000"/>
              </a:lnSpc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指定餡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伴手禮點心產品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800100">
              <a:lnSpc>
                <a:spcPct val="150000"/>
              </a:lnSpc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學生組：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使用葡萄、芒果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柑橘等水果，任選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種口味饀料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並製作成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包裝之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中秋節慶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伴手禮點心產品。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800100">
              <a:lnSpc>
                <a:spcPct val="150000"/>
              </a:lnSpc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職業組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使用柑橘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草莓或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香蕉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等水果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任選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口味饀料，並製作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種完整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包裝之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中秋節慶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伴手禮點心產品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1219200">
              <a:lnSpc>
                <a:spcPct val="150000"/>
              </a:lnSpc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伴手禮點心產品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限定使用材料與產品型態，但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仍需契合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中秋送禮主題。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1219200">
              <a:lnSpc>
                <a:spcPct val="150000"/>
              </a:lnSpc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作品以不添加防腐劑為宜，但仍需為可在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常溫儲放或流通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天以上之伴手禮產品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1219200">
              <a:lnSpc>
                <a:spcPct val="150000"/>
              </a:lnSpc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餡料可於賽前自行自備，並攜帶至複賽競賽中製作成品。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1219200">
              <a:lnSpc>
                <a:spcPct val="150000"/>
              </a:lnSpc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複賽現場製作競賽時間限制為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endParaRPr lang="en-US" altLang="zh-TW" sz="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三、競賽獎勵：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33600" indent="-2133600"/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四、報名時間：截止日期至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以郵戳為憑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!)</a:t>
            </a:r>
          </a:p>
        </p:txBody>
      </p:sp>
      <p:grpSp>
        <p:nvGrpSpPr>
          <p:cNvPr id="1031" name="群組 1030"/>
          <p:cNvGrpSpPr/>
          <p:nvPr/>
        </p:nvGrpSpPr>
        <p:grpSpPr>
          <a:xfrm>
            <a:off x="89528" y="8786064"/>
            <a:ext cx="5113165" cy="979750"/>
            <a:chOff x="1201567" y="9801864"/>
            <a:chExt cx="3829544" cy="979750"/>
          </a:xfrm>
          <a:solidFill>
            <a:schemeClr val="accent2">
              <a:lumMod val="75000"/>
            </a:schemeClr>
          </a:solidFill>
        </p:grpSpPr>
        <p:sp>
          <p:nvSpPr>
            <p:cNvPr id="37" name="圓角矩形 36"/>
            <p:cNvSpPr/>
            <p:nvPr/>
          </p:nvSpPr>
          <p:spPr>
            <a:xfrm>
              <a:off x="1201567" y="9801864"/>
              <a:ext cx="3604041" cy="979750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348260" y="9893287"/>
              <a:ext cx="3682851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/>
              <a:r>
                <a:rPr lang="zh-TW" altLang="zh-TW" sz="4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競賽</a:t>
              </a:r>
              <a:r>
                <a:rPr lang="zh-TW" altLang="en-US" sz="4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辦法及</a:t>
              </a:r>
              <a:r>
                <a:rPr lang="zh-TW" altLang="zh-TW" sz="4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內容</a:t>
              </a:r>
              <a:endParaRPr lang="zh-TW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009730" y="19304091"/>
            <a:ext cx="10276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學生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組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複賽：</a:t>
            </a:r>
            <a:endParaRPr lang="en-US" altLang="zh-TW" sz="2800" dirty="0" smtClean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各區優勝：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組 獎學金  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6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千元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及獎狀一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紙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、指導老師獎狀一紙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各區佳作：不限 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獎狀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一紙、指導老師獎狀一紙。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決賽：</a:t>
            </a:r>
            <a:endParaRPr lang="en-US" altLang="zh-TW" sz="2800" dirty="0" smtClean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冠軍：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組  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獎學金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  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2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萬元及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獎狀一紙、指導老師獎狀一紙。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 </a:t>
            </a:r>
            <a:endParaRPr lang="zh-TW" altLang="zh-TW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亞軍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2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組  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獎學金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1.5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萬元及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獎狀一紙、指導老師獎狀一紙。</a:t>
            </a:r>
          </a:p>
          <a:p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季軍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組  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獎學金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  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萬元及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獎狀一紙、指導老師獎狀一紙。</a:t>
            </a:r>
          </a:p>
          <a:p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優勝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6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組  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獎學金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5,000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元及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獎狀一紙、指導老師獎狀一紙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zh-TW" altLang="zh-TW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4" y="3596669"/>
            <a:ext cx="7260079" cy="3194433"/>
          </a:xfrm>
          <a:prstGeom prst="rect">
            <a:avLst/>
          </a:prstGeom>
        </p:spPr>
      </p:pic>
      <p:grpSp>
        <p:nvGrpSpPr>
          <p:cNvPr id="31" name="群組 30"/>
          <p:cNvGrpSpPr/>
          <p:nvPr/>
        </p:nvGrpSpPr>
        <p:grpSpPr>
          <a:xfrm>
            <a:off x="3913720" y="1265013"/>
            <a:ext cx="15841760" cy="5251486"/>
            <a:chOff x="16273958" y="2743200"/>
            <a:chExt cx="15841760" cy="525148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00" b="3405"/>
            <a:stretch/>
          </p:blipFill>
          <p:spPr>
            <a:xfrm flipV="1">
              <a:off x="16273958" y="2743200"/>
              <a:ext cx="15841760" cy="52514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7944716" y="5866980"/>
              <a:ext cx="1250024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8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180000"/>
                      </a:gs>
                      <a:gs pos="50000">
                        <a:srgbClr val="5F0512"/>
                      </a:gs>
                      <a:gs pos="100000">
                        <a:srgbClr val="50141A"/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2015</a:t>
              </a:r>
              <a:r>
                <a:rPr lang="zh-TW" altLang="en-US" sz="8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180000"/>
                      </a:gs>
                      <a:gs pos="50000">
                        <a:srgbClr val="5F0512"/>
                      </a:gs>
                      <a:gs pos="100000">
                        <a:srgbClr val="50141A"/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幸福點心創意競賽</a:t>
              </a:r>
              <a:endParaRPr lang="zh-TW" altLang="en-US" sz="8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180000"/>
                    </a:gs>
                    <a:gs pos="50000">
                      <a:srgbClr val="5F0512"/>
                    </a:gs>
                    <a:gs pos="100000">
                      <a:srgbClr val="50141A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7"/>
          <a:stretch/>
        </p:blipFill>
        <p:spPr>
          <a:xfrm>
            <a:off x="-158048" y="10075"/>
            <a:ext cx="21764418" cy="3685851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144166" y="6507507"/>
            <a:ext cx="3242954" cy="924431"/>
            <a:chOff x="144166" y="6507507"/>
            <a:chExt cx="3242954" cy="924431"/>
          </a:xfrm>
        </p:grpSpPr>
        <p:sp>
          <p:nvSpPr>
            <p:cNvPr id="1025" name="圓角矩形 1024"/>
            <p:cNvSpPr/>
            <p:nvPr/>
          </p:nvSpPr>
          <p:spPr>
            <a:xfrm>
              <a:off x="144166" y="6507507"/>
              <a:ext cx="3135377" cy="92443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13535" y="6567531"/>
              <a:ext cx="2973585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TW" alt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活動介紹</a:t>
              </a:r>
              <a:endParaRPr lang="en-US" altLang="zh-TW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150" y="24626961"/>
            <a:ext cx="15872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競賽時程表：  初賽：</a:t>
            </a:r>
            <a:r>
              <a:rPr lang="en-US" altLang="zh-TW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06/1~06/3(</a:t>
            </a:r>
            <a:r>
              <a:rPr lang="zh-TW" altLang="en-US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書審</a:t>
            </a:r>
            <a:r>
              <a:rPr lang="en-US" altLang="zh-TW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/>
            <a:r>
              <a:rPr lang="zh-TW" altLang="en-US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複賽：</a:t>
            </a:r>
            <a:r>
              <a:rPr lang="en-US" altLang="zh-TW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06/05 (</a:t>
            </a:r>
            <a:r>
              <a:rPr lang="zh-TW" altLang="en-US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</a:t>
            </a:r>
            <a:r>
              <a:rPr lang="en-US" altLang="zh-TW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endParaRPr lang="en-US" altLang="zh-TW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決賽：</a:t>
            </a:r>
            <a:r>
              <a:rPr lang="en-US" altLang="zh-TW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7/4-05 (</a:t>
            </a:r>
            <a:r>
              <a:rPr lang="zh-TW" altLang="en-US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</a:t>
            </a:r>
            <a:r>
              <a:rPr lang="en-US" altLang="zh-TW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穀研所</a:t>
            </a:r>
            <a:r>
              <a:rPr lang="en-US" altLang="zh-TW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/>
            <a:r>
              <a:rPr lang="zh-TW" altLang="en-US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頒獎：</a:t>
            </a:r>
            <a:r>
              <a:rPr lang="en-US" altLang="zh-TW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7/17 (</a:t>
            </a:r>
            <a:r>
              <a:rPr lang="zh-TW" altLang="en-US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台灣美食展</a:t>
            </a:r>
            <a:r>
              <a:rPr lang="en-US" altLang="zh-TW" sz="4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/>
            <a:endParaRPr lang="zh-TW" altLang="zh-TW" sz="4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748750" y="28914510"/>
            <a:ext cx="12112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9013" indent="-2259013"/>
            <a:r>
              <a:rPr lang="zh-TW" altLang="en-US" sz="2800" b="1" dirty="0" smtClean="0">
                <a:solidFill>
                  <a:schemeClr val="bg1"/>
                </a:solidFill>
              </a:rPr>
              <a:t>聯絡人：財團法人食品工業發展研究所 副研究員  郭智宏先生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 marL="2259013" indent="-2259013"/>
            <a:r>
              <a:rPr lang="zh-TW" altLang="en-US" sz="2800" b="1" dirty="0" smtClean="0">
                <a:solidFill>
                  <a:schemeClr val="bg1"/>
                </a:solidFill>
              </a:rPr>
              <a:t>連絡電話：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(03)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5223191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分機：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294</a:t>
            </a:r>
          </a:p>
          <a:p>
            <a:pPr marL="2259013" indent="-2259013"/>
            <a:r>
              <a:rPr lang="zh-TW" altLang="en-US" sz="2800" b="1" dirty="0" smtClean="0">
                <a:solidFill>
                  <a:schemeClr val="bg1"/>
                </a:solidFill>
              </a:rPr>
              <a:t>電子信箱：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kjh@firdi.org.tw</a:t>
            </a:r>
            <a:endParaRPr lang="zh-TW" altLang="zh-TW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762" y="23654254"/>
            <a:ext cx="2765769" cy="24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244" y="25360163"/>
            <a:ext cx="8162806" cy="359163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4" y="25779089"/>
            <a:ext cx="2122180" cy="229902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571357" y="19304091"/>
            <a:ext cx="100313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職業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組</a:t>
            </a:r>
            <a:endParaRPr lang="zh-TW" altLang="zh-TW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複賽：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各區優勝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：  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組 掛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旗乙面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各區佳作：不限 掛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旗乙面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決賽：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冠軍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名 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獎金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3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萬元、獎牌一面及掛旗乙面。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 </a:t>
            </a:r>
            <a:endParaRPr lang="zh-TW" altLang="zh-TW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亞軍：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2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名 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獎金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2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萬元、獎牌一面及掛旗乙面。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 </a:t>
            </a:r>
            <a:endParaRPr lang="zh-TW" altLang="zh-TW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季軍：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3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名 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獎金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萬元、獎牌一面及掛旗乙面。</a:t>
            </a:r>
          </a:p>
          <a:p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優勝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6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名 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獎金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5,000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元、獎牌一面及掛旗乙面。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【</a:t>
            </a:r>
            <a:r>
              <a:rPr lang="zh-TW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凡入圍決賽者</a:t>
            </a:r>
            <a:r>
              <a:rPr lang="zh-TW" altLang="zh-TW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均</a:t>
            </a:r>
            <a:r>
              <a:rPr lang="zh-TW" altLang="en-US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免</a:t>
            </a:r>
            <a:r>
              <a:rPr lang="zh-TW" altLang="zh-TW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費</a:t>
            </a:r>
            <a:r>
              <a:rPr lang="zh-TW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參加</a:t>
            </a:r>
            <a:r>
              <a:rPr lang="zh-TW" altLang="en-US" sz="2800" b="1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幸福點心計畫後續推廣</a:t>
            </a:r>
            <a:r>
              <a:rPr lang="zh-TW" altLang="en-US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活動</a:t>
            </a:r>
            <a:r>
              <a:rPr lang="zh-TW" altLang="zh-TW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】</a:t>
            </a:r>
            <a:endParaRPr lang="zh-TW" altLang="zh-TW" sz="2800" b="1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4891" y="23303249"/>
            <a:ext cx="1108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【凡入圍決賽者均有自費參加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104</a:t>
            </a:r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6</a:t>
            </a:r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月底赴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"</a:t>
            </a:r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日本菓子專門學校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"</a:t>
            </a:r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研修三天的機會】</a:t>
            </a:r>
          </a:p>
        </p:txBody>
      </p:sp>
      <p:sp>
        <p:nvSpPr>
          <p:cNvPr id="29" name="矩形 28"/>
          <p:cNvSpPr/>
          <p:nvPr/>
        </p:nvSpPr>
        <p:spPr>
          <a:xfrm>
            <a:off x="17098173" y="31035673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經濟部工業局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291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616</Words>
  <Application>Microsoft Office PowerPoint</Application>
  <PresentationFormat>自訂</PresentationFormat>
  <Paragraphs>61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 Kuo</dc:creator>
  <cp:lastModifiedBy>User</cp:lastModifiedBy>
  <cp:revision>50</cp:revision>
  <cp:lastPrinted>2015-04-22T06:16:41Z</cp:lastPrinted>
  <dcterms:created xsi:type="dcterms:W3CDTF">2015-04-09T01:05:59Z</dcterms:created>
  <dcterms:modified xsi:type="dcterms:W3CDTF">2015-05-07T01:27:39Z</dcterms:modified>
</cp:coreProperties>
</file>