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314900"/>
  <p:notesSz cx="20578763" cy="29481463"/>
  <p:defaultTextStyle>
    <a:defPPr>
      <a:defRPr lang="zh-TW"/>
    </a:defPPr>
    <a:lvl1pPr marL="0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1409964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2819931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4229895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5639859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7049826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8459790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9869757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1279721" algn="l" defTabSz="2819931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40" d="100"/>
          <a:sy n="40" d="100"/>
        </p:scale>
        <p:origin x="-510" y="-72"/>
      </p:cViewPr>
      <p:guideLst>
        <p:guide orient="horz" pos="9548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17274"/>
            <a:ext cx="18178780" cy="649805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78443"/>
            <a:ext cx="14970760" cy="77471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09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19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29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39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49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59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69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79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4006"/>
            <a:ext cx="4812030" cy="25865909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4006"/>
            <a:ext cx="14079643" cy="2586590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80134"/>
            <a:ext cx="18178780" cy="6020876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48753"/>
            <a:ext cx="18178780" cy="6631382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09964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8199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42298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639859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04982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45979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986975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279721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73479"/>
            <a:ext cx="9445837" cy="20006432"/>
          </a:xfrm>
        </p:spPr>
        <p:txBody>
          <a:bodyPr/>
          <a:lstStyle>
            <a:lvl1pPr>
              <a:defRPr sz="85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73479"/>
            <a:ext cx="9445837" cy="20006432"/>
          </a:xfrm>
        </p:spPr>
        <p:txBody>
          <a:bodyPr/>
          <a:lstStyle>
            <a:lvl1pPr>
              <a:defRPr sz="8500"/>
            </a:lvl1pPr>
            <a:lvl2pPr>
              <a:defRPr sz="74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3" y="6785769"/>
            <a:ext cx="9449550" cy="282798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9964" indent="0">
              <a:buNone/>
              <a:defRPr sz="6200" b="1"/>
            </a:lvl2pPr>
            <a:lvl3pPr marL="2819931" indent="0">
              <a:buNone/>
              <a:defRPr sz="5500" b="1"/>
            </a:lvl3pPr>
            <a:lvl4pPr marL="4229895" indent="0">
              <a:buNone/>
              <a:defRPr sz="4800" b="1"/>
            </a:lvl4pPr>
            <a:lvl5pPr marL="5639859" indent="0">
              <a:buNone/>
              <a:defRPr sz="4800" b="1"/>
            </a:lvl5pPr>
            <a:lvl6pPr marL="7049826" indent="0">
              <a:buNone/>
              <a:defRPr sz="4800" b="1"/>
            </a:lvl6pPr>
            <a:lvl7pPr marL="8459790" indent="0">
              <a:buNone/>
              <a:defRPr sz="4800" b="1"/>
            </a:lvl7pPr>
            <a:lvl8pPr marL="9869757" indent="0">
              <a:buNone/>
              <a:defRPr sz="4800" b="1"/>
            </a:lvl8pPr>
            <a:lvl9pPr marL="11279721" indent="0">
              <a:buNone/>
              <a:defRPr sz="4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3" y="9613752"/>
            <a:ext cx="9449550" cy="17466157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2" y="6785769"/>
            <a:ext cx="9453261" cy="2827986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09964" indent="0">
              <a:buNone/>
              <a:defRPr sz="6200" b="1"/>
            </a:lvl2pPr>
            <a:lvl3pPr marL="2819931" indent="0">
              <a:buNone/>
              <a:defRPr sz="5500" b="1"/>
            </a:lvl3pPr>
            <a:lvl4pPr marL="4229895" indent="0">
              <a:buNone/>
              <a:defRPr sz="4800" b="1"/>
            </a:lvl4pPr>
            <a:lvl5pPr marL="5639859" indent="0">
              <a:buNone/>
              <a:defRPr sz="4800" b="1"/>
            </a:lvl5pPr>
            <a:lvl6pPr marL="7049826" indent="0">
              <a:buNone/>
              <a:defRPr sz="4800" b="1"/>
            </a:lvl6pPr>
            <a:lvl7pPr marL="8459790" indent="0">
              <a:buNone/>
              <a:defRPr sz="4800" b="1"/>
            </a:lvl7pPr>
            <a:lvl8pPr marL="9869757" indent="0">
              <a:buNone/>
              <a:defRPr sz="4800" b="1"/>
            </a:lvl8pPr>
            <a:lvl9pPr marL="11279721" indent="0">
              <a:buNone/>
              <a:defRPr sz="4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2" y="9613752"/>
            <a:ext cx="9453261" cy="17466157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5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3" y="1206982"/>
            <a:ext cx="7036111" cy="5136691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6" y="1206984"/>
            <a:ext cx="11955816" cy="25872930"/>
          </a:xfrm>
        </p:spPr>
        <p:txBody>
          <a:bodyPr/>
          <a:lstStyle>
            <a:lvl1pPr>
              <a:defRPr sz="9900"/>
            </a:lvl1pPr>
            <a:lvl2pPr>
              <a:defRPr sz="85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3" y="6343676"/>
            <a:ext cx="7036111" cy="20736236"/>
          </a:xfrm>
        </p:spPr>
        <p:txBody>
          <a:bodyPr/>
          <a:lstStyle>
            <a:lvl1pPr marL="0" indent="0">
              <a:buNone/>
              <a:defRPr sz="4400"/>
            </a:lvl1pPr>
            <a:lvl2pPr marL="1409964" indent="0">
              <a:buNone/>
              <a:defRPr sz="3700"/>
            </a:lvl2pPr>
            <a:lvl3pPr marL="2819931" indent="0">
              <a:buNone/>
              <a:defRPr sz="3000"/>
            </a:lvl3pPr>
            <a:lvl4pPr marL="4229895" indent="0">
              <a:buNone/>
              <a:defRPr sz="2800"/>
            </a:lvl4pPr>
            <a:lvl5pPr marL="5639859" indent="0">
              <a:buNone/>
              <a:defRPr sz="2800"/>
            </a:lvl5pPr>
            <a:lvl6pPr marL="7049826" indent="0">
              <a:buNone/>
              <a:defRPr sz="2800"/>
            </a:lvl6pPr>
            <a:lvl7pPr marL="8459790" indent="0">
              <a:buNone/>
              <a:defRPr sz="2800"/>
            </a:lvl7pPr>
            <a:lvl8pPr marL="9869757" indent="0">
              <a:buNone/>
              <a:defRPr sz="2800"/>
            </a:lvl8pPr>
            <a:lvl9pPr marL="11279721" indent="0">
              <a:buNone/>
              <a:defRPr sz="2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220430"/>
            <a:ext cx="12832080" cy="2505194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8691"/>
            <a:ext cx="12832080" cy="18188940"/>
          </a:xfrm>
        </p:spPr>
        <p:txBody>
          <a:bodyPr/>
          <a:lstStyle>
            <a:lvl1pPr marL="0" indent="0">
              <a:buNone/>
              <a:defRPr sz="9900"/>
            </a:lvl1pPr>
            <a:lvl2pPr marL="1409964" indent="0">
              <a:buNone/>
              <a:defRPr sz="8500"/>
            </a:lvl2pPr>
            <a:lvl3pPr marL="2819931" indent="0">
              <a:buNone/>
              <a:defRPr sz="7400"/>
            </a:lvl3pPr>
            <a:lvl4pPr marL="4229895" indent="0">
              <a:buNone/>
              <a:defRPr sz="6200"/>
            </a:lvl4pPr>
            <a:lvl5pPr marL="5639859" indent="0">
              <a:buNone/>
              <a:defRPr sz="6200"/>
            </a:lvl5pPr>
            <a:lvl6pPr marL="7049826" indent="0">
              <a:buNone/>
              <a:defRPr sz="6200"/>
            </a:lvl6pPr>
            <a:lvl7pPr marL="8459790" indent="0">
              <a:buNone/>
              <a:defRPr sz="6200"/>
            </a:lvl7pPr>
            <a:lvl8pPr marL="9869757" indent="0">
              <a:buNone/>
              <a:defRPr sz="6200"/>
            </a:lvl8pPr>
            <a:lvl9pPr marL="11279721" indent="0">
              <a:buNone/>
              <a:defRPr sz="62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725624"/>
            <a:ext cx="12832080" cy="3557786"/>
          </a:xfrm>
        </p:spPr>
        <p:txBody>
          <a:bodyPr/>
          <a:lstStyle>
            <a:lvl1pPr marL="0" indent="0">
              <a:buNone/>
              <a:defRPr sz="4400"/>
            </a:lvl1pPr>
            <a:lvl2pPr marL="1409964" indent="0">
              <a:buNone/>
              <a:defRPr sz="3700"/>
            </a:lvl2pPr>
            <a:lvl3pPr marL="2819931" indent="0">
              <a:buNone/>
              <a:defRPr sz="3000"/>
            </a:lvl3pPr>
            <a:lvl4pPr marL="4229895" indent="0">
              <a:buNone/>
              <a:defRPr sz="2800"/>
            </a:lvl4pPr>
            <a:lvl5pPr marL="5639859" indent="0">
              <a:buNone/>
              <a:defRPr sz="2800"/>
            </a:lvl5pPr>
            <a:lvl6pPr marL="7049826" indent="0">
              <a:buNone/>
              <a:defRPr sz="2800"/>
            </a:lvl6pPr>
            <a:lvl7pPr marL="8459790" indent="0">
              <a:buNone/>
              <a:defRPr sz="2800"/>
            </a:lvl7pPr>
            <a:lvl8pPr marL="9869757" indent="0">
              <a:buNone/>
              <a:defRPr sz="2800"/>
            </a:lvl8pPr>
            <a:lvl9pPr marL="11279721" indent="0">
              <a:buNone/>
              <a:defRPr sz="2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9340" y="1214000"/>
            <a:ext cx="19248120" cy="5052483"/>
          </a:xfrm>
          <a:prstGeom prst="rect">
            <a:avLst/>
          </a:prstGeom>
        </p:spPr>
        <p:txBody>
          <a:bodyPr vert="horz" lIns="281992" tIns="140997" rIns="281992" bIns="140997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0" y="7073479"/>
            <a:ext cx="19248120" cy="20006432"/>
          </a:xfrm>
          <a:prstGeom prst="rect">
            <a:avLst/>
          </a:prstGeom>
        </p:spPr>
        <p:txBody>
          <a:bodyPr vert="horz" lIns="281992" tIns="140997" rIns="281992" bIns="140997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9340" y="28097425"/>
            <a:ext cx="4990253" cy="1613989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2015/6/26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307157" y="28097425"/>
            <a:ext cx="6772487" cy="1613989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327207" y="28097425"/>
            <a:ext cx="4990253" cy="1613989"/>
          </a:xfrm>
          <a:prstGeom prst="rect">
            <a:avLst/>
          </a:prstGeom>
        </p:spPr>
        <p:txBody>
          <a:bodyPr vert="horz" lIns="281992" tIns="140997" rIns="281992" bIns="140997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19931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7473" indent="-1057473" algn="l" defTabSz="2819931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1193" indent="-881229" algn="l" defTabSz="2819931" rtl="0" eaLnBrk="1" latinLnBrk="0" hangingPunct="1">
        <a:spcBef>
          <a:spcPct val="20000"/>
        </a:spcBef>
        <a:buFont typeface="Arial" pitchFamily="34" charset="0"/>
        <a:buChar char="–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3524913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4877" indent="-704982" algn="l" defTabSz="2819931" rtl="0" eaLnBrk="1" latinLnBrk="0" hangingPunct="1">
        <a:spcBef>
          <a:spcPct val="20000"/>
        </a:spcBef>
        <a:buFont typeface="Arial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4844" indent="-704982" algn="l" defTabSz="2819931" rtl="0" eaLnBrk="1" latinLnBrk="0" hangingPunct="1">
        <a:spcBef>
          <a:spcPct val="20000"/>
        </a:spcBef>
        <a:buFont typeface="Arial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4808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64772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74739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84703" indent="-704982" algn="l" defTabSz="2819931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409964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819931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229895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39859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7049826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459790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869757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279721" algn="l" defTabSz="2819931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423719" y="467818"/>
            <a:ext cx="20296899" cy="1496877"/>
          </a:xfrm>
          <a:prstGeom prst="round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1992" tIns="140997" rIns="281992" bIns="140997" rtlCol="0" anchor="ctr"/>
          <a:lstStyle/>
          <a:p>
            <a:pPr algn="ctr"/>
            <a:r>
              <a:rPr lang="zh-TW" altLang="en-US" sz="9600" b="1" spc="15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高雄市立左營</a:t>
            </a:r>
            <a:r>
              <a:rPr lang="zh-TW" altLang="en-US" sz="9600" b="1" spc="15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高中教室位置</a:t>
            </a:r>
            <a:r>
              <a:rPr lang="zh-TW" altLang="en-US" sz="9600" b="1" spc="15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分</a:t>
            </a:r>
            <a:r>
              <a:rPr lang="zh-TW" altLang="en-US" sz="9600" b="1" spc="155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佈</a:t>
            </a:r>
            <a:r>
              <a:rPr lang="zh-TW" altLang="en-US" sz="9600" b="1" spc="15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圖</a:t>
            </a:r>
            <a:endParaRPr lang="zh-TW" altLang="en-US" sz="9600" b="1" spc="155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98" name="表格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090062"/>
              </p:ext>
            </p:extLst>
          </p:nvPr>
        </p:nvGraphicFramePr>
        <p:xfrm>
          <a:off x="5940873" y="22757016"/>
          <a:ext cx="15193687" cy="4122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504056"/>
                <a:gridCol w="537364"/>
                <a:gridCol w="1228864"/>
                <a:gridCol w="1228864"/>
                <a:gridCol w="1228864"/>
                <a:gridCol w="614432"/>
                <a:gridCol w="614432"/>
                <a:gridCol w="614432"/>
                <a:gridCol w="614432"/>
                <a:gridCol w="1228864"/>
                <a:gridCol w="1228864"/>
                <a:gridCol w="1228864"/>
                <a:gridCol w="1228864"/>
                <a:gridCol w="1228864"/>
                <a:gridCol w="495475"/>
                <a:gridCol w="504056"/>
              </a:tblGrid>
              <a:tr h="134709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108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105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102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rgbClr val="FF0000"/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會計室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人事室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校長室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秘書室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b="1" dirty="0" smtClean="0">
                          <a:solidFill>
                            <a:srgbClr val="FF0000"/>
                          </a:solidFill>
                        </a:rPr>
                        <a:t>會議室</a:t>
                      </a:r>
                      <a:endParaRPr lang="zh-TW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800" b="1" dirty="0" smtClean="0">
                          <a:solidFill>
                            <a:srgbClr val="FF0000"/>
                          </a:solidFill>
                        </a:rPr>
                        <a:t>視訊會議室</a:t>
                      </a:r>
                      <a:endParaRPr lang="zh-TW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英文學科中心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216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316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115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7847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總務處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教官室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健康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中心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體育組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衛生組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衛生組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器材室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表格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433969"/>
              </p:ext>
            </p:extLst>
          </p:nvPr>
        </p:nvGraphicFramePr>
        <p:xfrm>
          <a:off x="252240" y="23711746"/>
          <a:ext cx="5198932" cy="4215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596"/>
                <a:gridCol w="1049644"/>
                <a:gridCol w="360040"/>
                <a:gridCol w="648072"/>
                <a:gridCol w="1008112"/>
                <a:gridCol w="10224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大禮堂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崇義堂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崇文堂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崇禮堂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台灣文學館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圖書館辦公室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開架書庫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rgbClr val="FF0000"/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800" b="1" dirty="0" smtClean="0">
                          <a:solidFill>
                            <a:srgbClr val="FF0000"/>
                          </a:solidFill>
                        </a:rPr>
                        <a:t>網路</a:t>
                      </a:r>
                      <a:endParaRPr lang="en-US" altLang="zh-TW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zh-TW" altLang="en-US" sz="2800" b="1" dirty="0" smtClean="0">
                          <a:solidFill>
                            <a:srgbClr val="FF0000"/>
                          </a:solidFill>
                        </a:rPr>
                        <a:t>資訊室</a:t>
                      </a:r>
                      <a:endParaRPr lang="zh-TW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會議室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期刊室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自修閱覽室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899015"/>
              </p:ext>
            </p:extLst>
          </p:nvPr>
        </p:nvGraphicFramePr>
        <p:xfrm>
          <a:off x="8821192" y="10022931"/>
          <a:ext cx="12170257" cy="4834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418"/>
                <a:gridCol w="503099"/>
                <a:gridCol w="1225466"/>
                <a:gridCol w="1225466"/>
                <a:gridCol w="1225466"/>
                <a:gridCol w="1225466"/>
                <a:gridCol w="1225466"/>
                <a:gridCol w="1225466"/>
                <a:gridCol w="1225466"/>
                <a:gridCol w="1225466"/>
                <a:gridCol w="432768"/>
                <a:gridCol w="496244"/>
              </a:tblGrid>
              <a:tr h="79653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5F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308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307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306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303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9653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309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310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312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/>
                        <a:t>313</a:t>
                      </a:r>
                      <a:endParaRPr lang="zh-TW" altLang="en-US" sz="3200" b="1" dirty="0"/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315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9653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208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207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206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205</a:t>
                      </a: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英文專科教室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203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202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9653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209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210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212</a:t>
                      </a: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數學專科教室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213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215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9653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116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217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317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114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112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zh-TW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7898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地  下  停  車  場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文字方塊 14"/>
          <p:cNvSpPr txBox="1"/>
          <p:nvPr/>
        </p:nvSpPr>
        <p:spPr>
          <a:xfrm>
            <a:off x="12104525" y="24392144"/>
            <a:ext cx="677108" cy="7200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600" b="1" dirty="0" smtClean="0"/>
              <a:t>家長會</a:t>
            </a:r>
            <a:endParaRPr lang="en-US" altLang="zh-TW" sz="1600" b="1" dirty="0" smtClean="0"/>
          </a:p>
          <a:p>
            <a:r>
              <a:rPr lang="zh-TW" altLang="en-US" sz="1600" b="1" dirty="0" smtClean="0"/>
              <a:t>辦公室</a:t>
            </a:r>
            <a:endParaRPr lang="zh-TW" altLang="en-US" sz="1600" b="1" dirty="0"/>
          </a:p>
        </p:txBody>
      </p:sp>
      <p:sp>
        <p:nvSpPr>
          <p:cNvPr id="6" name="文字方塊 5"/>
          <p:cNvSpPr txBox="1"/>
          <p:nvPr/>
        </p:nvSpPr>
        <p:spPr>
          <a:xfrm>
            <a:off x="10280444" y="25688288"/>
            <a:ext cx="1277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 smtClean="0"/>
              <a:t>進修學校</a:t>
            </a:r>
            <a:endParaRPr lang="en-US" altLang="zh-TW" sz="2000" b="1" dirty="0" smtClean="0"/>
          </a:p>
          <a:p>
            <a:pPr algn="ctr"/>
            <a:r>
              <a:rPr lang="zh-TW" altLang="en-US" sz="2000" b="1" dirty="0" smtClean="0"/>
              <a:t>辦公室</a:t>
            </a:r>
            <a:endParaRPr lang="zh-TW" altLang="en-US" sz="2000" b="1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11504580" y="25700482"/>
            <a:ext cx="1277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 smtClean="0"/>
              <a:t>進修學校</a:t>
            </a:r>
            <a:endParaRPr lang="en-US" altLang="zh-TW" sz="2000" b="1" dirty="0" smtClean="0"/>
          </a:p>
          <a:p>
            <a:pPr algn="ctr"/>
            <a:r>
              <a:rPr lang="zh-TW" altLang="en-US" sz="2000" b="1" dirty="0"/>
              <a:t>校</a:t>
            </a:r>
            <a:r>
              <a:rPr lang="zh-TW" altLang="en-US" sz="2000" b="1" dirty="0" smtClean="0"/>
              <a:t>務處</a:t>
            </a:r>
            <a:endParaRPr lang="zh-TW" altLang="en-US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5608" y="22087888"/>
            <a:ext cx="269382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1591" y="15938007"/>
            <a:ext cx="2693829" cy="75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1752" y="9324802"/>
            <a:ext cx="2691000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398" y="3562112"/>
            <a:ext cx="2677598" cy="70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311" y="2340026"/>
            <a:ext cx="2852857" cy="706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448" y="23049129"/>
            <a:ext cx="2634914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393" y="6687320"/>
            <a:ext cx="2835015" cy="72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9" name="表格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66126"/>
              </p:ext>
            </p:extLst>
          </p:nvPr>
        </p:nvGraphicFramePr>
        <p:xfrm>
          <a:off x="7381031" y="16671040"/>
          <a:ext cx="12674128" cy="469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504056"/>
                <a:gridCol w="1296144"/>
                <a:gridCol w="720081"/>
                <a:gridCol w="648071"/>
                <a:gridCol w="1296144"/>
                <a:gridCol w="432768"/>
                <a:gridCol w="1295424"/>
                <a:gridCol w="648072"/>
                <a:gridCol w="648072"/>
                <a:gridCol w="1296144"/>
                <a:gridCol w="648073"/>
                <a:gridCol w="648071"/>
                <a:gridCol w="1296144"/>
                <a:gridCol w="432768"/>
              </a:tblGrid>
              <a:tr h="132115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英聽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教室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語言教室二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altLang="zh-TW" sz="20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舞台教室</a:t>
                      </a:r>
                      <a:r>
                        <a:rPr lang="en-US" altLang="zh-TW" sz="20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sz="2800" dirty="0" smtClean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地理科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專科教室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歷史科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專科教室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zh-TW" altLang="en-US" b="1" dirty="0"/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英文科辦公室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準備室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公民與社會科辦公室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社會科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辦公室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教務處電腦室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教務處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女廁所</a:t>
                      </a: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輔導室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學務處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玄關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國文科辦公室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203684" marR="203684" marT="108267" marB="10826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數學科辦公室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男廁所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7958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B1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團體輔導室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桌球室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gridSpan="3">
                  <a:txBody>
                    <a:bodyPr/>
                    <a:lstStyle/>
                    <a:p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員生消費合作社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marL="203684" marR="203684" marT="108267" marB="108267" anchor="ctr"/>
                </a:tc>
                <a:tc hMerge="1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/>
                </a:tc>
              </a:tr>
            </a:tbl>
          </a:graphicData>
        </a:graphic>
      </p:graphicFrame>
      <p:sp>
        <p:nvSpPr>
          <p:cNvPr id="28" name="文字方塊 27"/>
          <p:cNvSpPr txBox="1"/>
          <p:nvPr/>
        </p:nvSpPr>
        <p:spPr>
          <a:xfrm>
            <a:off x="17030104" y="17030321"/>
            <a:ext cx="1277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/>
              <a:t>國文</a:t>
            </a:r>
            <a:r>
              <a:rPr lang="zh-TW" altLang="en-US" sz="2000" b="1" dirty="0" smtClean="0"/>
              <a:t>科</a:t>
            </a:r>
            <a:endParaRPr lang="en-US" altLang="zh-TW" sz="2000" b="1" dirty="0" smtClean="0"/>
          </a:p>
          <a:p>
            <a:pPr algn="ctr"/>
            <a:r>
              <a:rPr lang="zh-TW" altLang="en-US" sz="2000" b="1" dirty="0"/>
              <a:t>專科教室</a:t>
            </a:r>
            <a:endParaRPr lang="en-US" altLang="zh-TW" sz="2000" b="1" dirty="0" smtClean="0"/>
          </a:p>
        </p:txBody>
      </p:sp>
      <p:sp>
        <p:nvSpPr>
          <p:cNvPr id="29" name="文字方塊 28"/>
          <p:cNvSpPr txBox="1"/>
          <p:nvPr/>
        </p:nvSpPr>
        <p:spPr>
          <a:xfrm>
            <a:off x="18326248" y="17018127"/>
            <a:ext cx="1277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/>
              <a:t>國文</a:t>
            </a:r>
            <a:r>
              <a:rPr lang="zh-TW" altLang="en-US" sz="2000" b="1" dirty="0" smtClean="0"/>
              <a:t>科</a:t>
            </a:r>
            <a:endParaRPr lang="en-US" altLang="zh-TW" sz="2000" b="1" dirty="0" smtClean="0"/>
          </a:p>
          <a:p>
            <a:pPr algn="ctr"/>
            <a:r>
              <a:rPr lang="zh-TW" altLang="en-US" sz="2000" b="1" dirty="0"/>
              <a:t>專科教室</a:t>
            </a:r>
            <a:endParaRPr lang="en-US" altLang="zh-TW" sz="2000" b="1" dirty="0" smtClean="0"/>
          </a:p>
        </p:txBody>
      </p:sp>
      <p:sp>
        <p:nvSpPr>
          <p:cNvPr id="32" name="文字方塊 31"/>
          <p:cNvSpPr txBox="1"/>
          <p:nvPr/>
        </p:nvSpPr>
        <p:spPr>
          <a:xfrm>
            <a:off x="18326248" y="18314271"/>
            <a:ext cx="1277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 smtClean="0"/>
              <a:t>數學科</a:t>
            </a:r>
            <a:endParaRPr lang="en-US" altLang="zh-TW" sz="2000" b="1" dirty="0" smtClean="0"/>
          </a:p>
          <a:p>
            <a:pPr algn="ctr"/>
            <a:r>
              <a:rPr lang="zh-TW" altLang="en-US" sz="2000" b="1" dirty="0"/>
              <a:t>專科教室</a:t>
            </a:r>
            <a:endParaRPr lang="en-US" altLang="zh-TW" sz="2000" b="1" dirty="0" smtClean="0"/>
          </a:p>
        </p:txBody>
      </p:sp>
      <p:graphicFrame>
        <p:nvGraphicFramePr>
          <p:cNvPr id="40" name="表格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467353"/>
              </p:ext>
            </p:extLst>
          </p:nvPr>
        </p:nvGraphicFramePr>
        <p:xfrm>
          <a:off x="8916782" y="4266272"/>
          <a:ext cx="11641714" cy="4572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504056"/>
                <a:gridCol w="1495256"/>
                <a:gridCol w="1512168"/>
                <a:gridCol w="1511448"/>
                <a:gridCol w="432768"/>
                <a:gridCol w="504056"/>
                <a:gridCol w="1008112"/>
                <a:gridCol w="504056"/>
                <a:gridCol w="458168"/>
                <a:gridCol w="720080"/>
                <a:gridCol w="333920"/>
                <a:gridCol w="1288754"/>
                <a:gridCol w="504776"/>
              </a:tblGrid>
              <a:tr h="86861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自然科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視聽教室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二</a:t>
                      </a: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自然科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視聽教室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星象室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樓梯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基礎化學實驗室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準備室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基礎物理實驗室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1797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rgbClr val="FF0000"/>
                          </a:solidFill>
                        </a:rPr>
                        <a:t>3F</a:t>
                      </a:r>
                      <a:endParaRPr lang="zh-TW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生物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實驗室二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生物實驗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器材室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生物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實驗室三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3600" b="1" dirty="0" smtClean="0">
                          <a:solidFill>
                            <a:srgbClr val="FF0000"/>
                          </a:solidFill>
                        </a:rPr>
                        <a:t>電腦教室</a:t>
                      </a:r>
                      <a:endParaRPr lang="zh-TW" alt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電腦教室一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13093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物理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實驗室三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自然科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辦公室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物理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實驗室二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影印室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地科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實驗室二</a:t>
                      </a:r>
                      <a:endParaRPr lang="zh-TW" altLang="en-US" sz="2000" b="1" dirty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地科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實驗室一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設備組</a:t>
                      </a:r>
                      <a:endParaRPr lang="zh-TW" altLang="en-US" sz="2000" b="1" dirty="0"/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男廁所</a:t>
                      </a: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6861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男廁所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化學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實驗室三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器材藥品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管理室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化學</a:t>
                      </a:r>
                      <a:endParaRPr lang="en-US" altLang="zh-TW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實驗室二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護理教室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縫紉教室</a:t>
                      </a:r>
                      <a:endParaRPr lang="zh-TW" altLang="en-US" sz="2000" b="1" dirty="0"/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烹飪教室</a:t>
                      </a:r>
                      <a:endParaRPr lang="zh-TW" altLang="en-US" sz="2000" b="1" dirty="0"/>
                    </a:p>
                  </a:txBody>
                  <a:tcPr marL="203684" marR="203684" marT="108267" marB="10826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女廁所</a:t>
                      </a:r>
                    </a:p>
                  </a:txBody>
                  <a:tcPr marL="203684" marR="203684" marT="108267" marB="108267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207" y="10836970"/>
            <a:ext cx="267652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2" name="表格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577854"/>
              </p:ext>
            </p:extLst>
          </p:nvPr>
        </p:nvGraphicFramePr>
        <p:xfrm>
          <a:off x="5436816" y="11506605"/>
          <a:ext cx="2808454" cy="1408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238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軍訓專科教室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兩性資源中心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表格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740707"/>
              </p:ext>
            </p:extLst>
          </p:nvPr>
        </p:nvGraphicFramePr>
        <p:xfrm>
          <a:off x="5824319" y="3060106"/>
          <a:ext cx="2664297" cy="69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099"/>
                <a:gridCol w="888099"/>
                <a:gridCol w="888099"/>
              </a:tblGrid>
              <a:tr h="360124"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32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5312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社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團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辦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公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室</a:t>
                      </a:r>
                      <a:endParaRPr lang="zh-TW" altLang="en-US" sz="20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工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藝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教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室</a:t>
                      </a:r>
                      <a:endParaRPr lang="zh-TW" altLang="en-US" sz="20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工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具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室</a:t>
                      </a:r>
                      <a:endParaRPr lang="zh-TW" altLang="en-US" sz="20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84176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金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電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工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廠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木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工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廠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6401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樓梯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99905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社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團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辦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公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室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舞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蹈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資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源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教</a:t>
                      </a:r>
                      <a:endParaRPr lang="en-US" altLang="zh-TW" sz="2000" b="1" dirty="0" smtClean="0"/>
                    </a:p>
                    <a:p>
                      <a:pPr algn="ctr"/>
                      <a:r>
                        <a:rPr lang="zh-TW" altLang="en-US" sz="2000" b="1" dirty="0" smtClean="0"/>
                        <a:t>室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2800" b="1" dirty="0" smtClean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60405">
                <a:tc vMerge="1"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8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1803">
                <a:tc vMerge="1"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8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表格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377051"/>
              </p:ext>
            </p:extLst>
          </p:nvPr>
        </p:nvGraphicFramePr>
        <p:xfrm>
          <a:off x="351711" y="8828487"/>
          <a:ext cx="4437033" cy="25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047"/>
                <a:gridCol w="1728192"/>
                <a:gridCol w="1896794"/>
              </a:tblGrid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校友館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音樂專科教室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音樂專科教室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藝能科辦公室</a:t>
                      </a:r>
                      <a:endParaRPr lang="zh-TW" altLang="en-US" sz="20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141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舞蹈組</a:t>
                      </a:r>
                      <a:endParaRPr lang="zh-TW" altLang="en-US" sz="2000" b="1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大  廳</a:t>
                      </a:r>
                      <a:endParaRPr lang="zh-TW" altLang="en-US" sz="2000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表格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985163"/>
              </p:ext>
            </p:extLst>
          </p:nvPr>
        </p:nvGraphicFramePr>
        <p:xfrm>
          <a:off x="3038123" y="7370859"/>
          <a:ext cx="2596848" cy="25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818"/>
                <a:gridCol w="1764030"/>
              </a:tblGrid>
              <a:tr h="5742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4F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8199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崇  雅  堂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3F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美術專科教室</a:t>
                      </a:r>
                      <a:endParaRPr lang="zh-TW" altLang="en-US" sz="2000" b="1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2F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美術專科教室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1F</a:t>
                      </a:r>
                      <a:endParaRPr lang="zh-TW" altLang="en-US" sz="28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203684" marR="203684" marT="108267" marB="108267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/>
                        <a:t>舞蹈教室</a:t>
                      </a:r>
                      <a:endParaRPr lang="zh-TW" altLang="en-US" sz="2000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5" name="圓角矩形 34"/>
          <p:cNvSpPr/>
          <p:nvPr/>
        </p:nvSpPr>
        <p:spPr>
          <a:xfrm>
            <a:off x="423719" y="7413304"/>
            <a:ext cx="2448272" cy="13239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</a:rPr>
              <a:t>舞蹈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劇場</a:t>
            </a:r>
            <a:endParaRPr lang="zh-TW" altLang="en-US" sz="3200" b="1" dirty="0">
              <a:solidFill>
                <a:schemeClr val="tx1"/>
              </a:solidFill>
            </a:endParaRPr>
          </a:p>
        </p:txBody>
      </p:sp>
      <p:pic>
        <p:nvPicPr>
          <p:cNvPr id="69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52" y="18594288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52" y="19297910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52" y="19954366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52" y="20629748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52" y="21286204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5282230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5949538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6605994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7281376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7937832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4005322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4" descr="C:\Documents and Settings\tyhs\桌面\imagesCABKFAQU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316" y="14708944"/>
            <a:ext cx="403246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直線接點 36"/>
          <p:cNvCxnSpPr/>
          <p:nvPr/>
        </p:nvCxnSpPr>
        <p:spPr>
          <a:xfrm>
            <a:off x="0" y="28478930"/>
            <a:ext cx="12781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/>
          <p:cNvCxnSpPr/>
          <p:nvPr/>
        </p:nvCxnSpPr>
        <p:spPr>
          <a:xfrm>
            <a:off x="15331444" y="28478930"/>
            <a:ext cx="60553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圓角矩形 51"/>
          <p:cNvSpPr/>
          <p:nvPr/>
        </p:nvSpPr>
        <p:spPr>
          <a:xfrm>
            <a:off x="15207252" y="27902866"/>
            <a:ext cx="118432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</a:rPr>
              <a:t>警衛室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88" name="圓角矩形 87"/>
          <p:cNvSpPr/>
          <p:nvPr/>
        </p:nvSpPr>
        <p:spPr>
          <a:xfrm>
            <a:off x="11597306" y="27902866"/>
            <a:ext cx="118432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</a:rPr>
              <a:t>值夜室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13346003" y="27254794"/>
            <a:ext cx="12770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b="1" dirty="0"/>
              <a:t>左中</a:t>
            </a:r>
            <a:r>
              <a:rPr lang="zh-TW" altLang="en-US" sz="4000" b="1" dirty="0" smtClean="0"/>
              <a:t>正門</a:t>
            </a:r>
            <a:endParaRPr lang="zh-TW" altLang="en-US" sz="4000" b="1" dirty="0"/>
          </a:p>
        </p:txBody>
      </p:sp>
      <p:sp>
        <p:nvSpPr>
          <p:cNvPr id="91" name="文字方塊 90"/>
          <p:cNvSpPr txBox="1"/>
          <p:nvPr/>
        </p:nvSpPr>
        <p:spPr>
          <a:xfrm>
            <a:off x="0" y="28622946"/>
            <a:ext cx="21386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/>
              <a:t>海     功     路</a:t>
            </a:r>
            <a:endParaRPr lang="en-US" altLang="zh-TW" sz="5400" b="1" dirty="0" smtClean="0"/>
          </a:p>
        </p:txBody>
      </p:sp>
      <p:pic>
        <p:nvPicPr>
          <p:cNvPr id="1034" name="Picture 10" descr="DD01352_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616" y="3204122"/>
            <a:ext cx="14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文字方塊 93"/>
          <p:cNvSpPr txBox="1"/>
          <p:nvPr/>
        </p:nvSpPr>
        <p:spPr>
          <a:xfrm>
            <a:off x="2312463" y="4658219"/>
            <a:ext cx="1277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b="1" dirty="0"/>
              <a:t>北</a:t>
            </a:r>
          </a:p>
        </p:txBody>
      </p:sp>
      <p:sp>
        <p:nvSpPr>
          <p:cNvPr id="57" name="矩形 56"/>
          <p:cNvSpPr/>
          <p:nvPr/>
        </p:nvSpPr>
        <p:spPr>
          <a:xfrm>
            <a:off x="20054440" y="8820746"/>
            <a:ext cx="432048" cy="13915142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連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接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走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廊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en-US" altLang="zh-TW" sz="2400" b="1" dirty="0">
              <a:solidFill>
                <a:schemeClr val="tx1"/>
              </a:solidFill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</a:endParaRPr>
          </a:p>
          <a:p>
            <a:pPr algn="ctr"/>
            <a:endParaRPr lang="zh-TW" altLang="en-US" sz="2400" b="1" dirty="0">
              <a:solidFill>
                <a:schemeClr val="tx1"/>
              </a:solidFill>
            </a:endParaRPr>
          </a:p>
        </p:txBody>
      </p:sp>
      <p:sp>
        <p:nvSpPr>
          <p:cNvPr id="56" name="向右箭號 55"/>
          <p:cNvSpPr/>
          <p:nvPr/>
        </p:nvSpPr>
        <p:spPr>
          <a:xfrm>
            <a:off x="20054440" y="16021546"/>
            <a:ext cx="1224136" cy="792088"/>
          </a:xfrm>
          <a:prstGeom prst="rightArrow">
            <a:avLst>
              <a:gd name="adj1" fmla="val 50000"/>
              <a:gd name="adj2" fmla="val 371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/>
              <a:t>往操場</a:t>
            </a:r>
            <a:endParaRPr lang="zh-TW" altLang="en-US" sz="2000" b="1" dirty="0"/>
          </a:p>
        </p:txBody>
      </p:sp>
      <p:sp>
        <p:nvSpPr>
          <p:cNvPr id="58" name="矩形 57"/>
          <p:cNvSpPr/>
          <p:nvPr/>
        </p:nvSpPr>
        <p:spPr>
          <a:xfrm>
            <a:off x="20054440" y="15536726"/>
            <a:ext cx="1332359" cy="451594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</a:rPr>
              <a:t>連接走廊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cxnSp>
        <p:nvCxnSpPr>
          <p:cNvPr id="61" name="直線接點 60"/>
          <p:cNvCxnSpPr/>
          <p:nvPr/>
        </p:nvCxnSpPr>
        <p:spPr>
          <a:xfrm>
            <a:off x="36216" y="29631058"/>
            <a:ext cx="21350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字方塊 1"/>
          <p:cNvSpPr txBox="1"/>
          <p:nvPr/>
        </p:nvSpPr>
        <p:spPr>
          <a:xfrm>
            <a:off x="17668630" y="2064188"/>
            <a:ext cx="2889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smtClean="0"/>
              <a:t>104.06.26</a:t>
            </a:r>
            <a:endParaRPr lang="zh-TW" altLang="en-US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3079" y="23697129"/>
            <a:ext cx="2888366" cy="2345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65" y="25963604"/>
            <a:ext cx="2889250" cy="234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1197" y="5065391"/>
            <a:ext cx="2889250" cy="234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文字方塊 10"/>
          <p:cNvSpPr txBox="1"/>
          <p:nvPr/>
        </p:nvSpPr>
        <p:spPr>
          <a:xfrm>
            <a:off x="15662407" y="6217960"/>
            <a:ext cx="20062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</a:t>
            </a:r>
            <a:r>
              <a:rPr lang="zh-TW" altLang="en-US" b="1" dirty="0" smtClean="0">
                <a:solidFill>
                  <a:srgbClr val="FF0000"/>
                </a:solidFill>
              </a:rPr>
              <a:t>試場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202235" y="27001151"/>
            <a:ext cx="198876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B</a:t>
            </a:r>
            <a:r>
              <a:rPr lang="zh-TW" altLang="en-US" b="1" dirty="0" smtClean="0">
                <a:solidFill>
                  <a:srgbClr val="FF0000"/>
                </a:solidFill>
              </a:rPr>
              <a:t>試場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12399233" y="23453425"/>
            <a:ext cx="326317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口試試場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12971603" y="26388407"/>
            <a:ext cx="1831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</a:rPr>
              <a:t>報到處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cxnSp>
        <p:nvCxnSpPr>
          <p:cNvPr id="17" name="直線單箭頭接點 16"/>
          <p:cNvCxnSpPr/>
          <p:nvPr/>
        </p:nvCxnSpPr>
        <p:spPr>
          <a:xfrm flipV="1">
            <a:off x="14623055" y="25963604"/>
            <a:ext cx="0" cy="244279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 flipH="1">
            <a:off x="3636616" y="22411888"/>
            <a:ext cx="8806464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>
            <a:off x="2916616" y="22411888"/>
            <a:ext cx="34373" cy="1041537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/>
          <p:nvPr/>
        </p:nvCxnSpPr>
        <p:spPr>
          <a:xfrm flipV="1">
            <a:off x="7178739" y="9648802"/>
            <a:ext cx="1714461" cy="1243908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/>
          <p:nvPr/>
        </p:nvCxnSpPr>
        <p:spPr>
          <a:xfrm>
            <a:off x="9181232" y="9324802"/>
            <a:ext cx="5809965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/>
          <p:cNvCxnSpPr/>
          <p:nvPr/>
        </p:nvCxnSpPr>
        <p:spPr>
          <a:xfrm flipV="1">
            <a:off x="15115420" y="7156679"/>
            <a:ext cx="0" cy="188009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字方塊 43"/>
          <p:cNvSpPr txBox="1"/>
          <p:nvPr/>
        </p:nvSpPr>
        <p:spPr>
          <a:xfrm>
            <a:off x="7232333" y="21156791"/>
            <a:ext cx="99438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8186852" y="14708944"/>
            <a:ext cx="99438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82" name="文字方塊 81"/>
          <p:cNvSpPr txBox="1"/>
          <p:nvPr/>
        </p:nvSpPr>
        <p:spPr>
          <a:xfrm>
            <a:off x="8893200" y="9179442"/>
            <a:ext cx="99438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14337065" y="8452560"/>
            <a:ext cx="99438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A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45" name="文字方塊 44"/>
          <p:cNvSpPr txBox="1"/>
          <p:nvPr/>
        </p:nvSpPr>
        <p:spPr>
          <a:xfrm>
            <a:off x="2950989" y="21828946"/>
            <a:ext cx="76674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B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8893200" y="21713530"/>
            <a:ext cx="2817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FF0000"/>
                </a:solidFill>
              </a:rPr>
              <a:t>資訊測驗試場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1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439</Words>
  <Application>Microsoft Office PowerPoint</Application>
  <PresentationFormat>自訂</PresentationFormat>
  <Paragraphs>309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tyhs</dc:creator>
  <cp:lastModifiedBy>Windows 使用者</cp:lastModifiedBy>
  <cp:revision>88</cp:revision>
  <cp:lastPrinted>2012-06-13T01:48:57Z</cp:lastPrinted>
  <dcterms:modified xsi:type="dcterms:W3CDTF">2015-06-26T04:52:25Z</dcterms:modified>
</cp:coreProperties>
</file>