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0314900" cy="21386800"/>
  <p:notesSz cx="7099300" cy="10231438"/>
  <p:defaultTextStyle>
    <a:defPPr>
      <a:defRPr lang="zh-TW"/>
    </a:defPPr>
    <a:lvl1pPr marL="0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1409964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2819931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4229895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5639859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7049826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8459790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9869757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1279721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95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4" autoAdjust="0"/>
  </p:normalViewPr>
  <p:slideViewPr>
    <p:cSldViewPr>
      <p:cViewPr varScale="1">
        <p:scale>
          <a:sx n="32" d="100"/>
          <a:sy n="32" d="100"/>
        </p:scale>
        <p:origin x="192" y="198"/>
      </p:cViewPr>
      <p:guideLst>
        <p:guide orient="horz" pos="6736"/>
        <p:guide pos="95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3618" y="6643775"/>
            <a:ext cx="25767665" cy="458429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47235" y="12119187"/>
            <a:ext cx="21220430" cy="54655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09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19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29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39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49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459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869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279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978302" y="856467"/>
            <a:ext cx="6820853" cy="1824809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15746" y="856467"/>
            <a:ext cx="19957309" cy="1824809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4670" y="13743002"/>
            <a:ext cx="25767665" cy="4247656"/>
          </a:xfrm>
        </p:spPr>
        <p:txBody>
          <a:bodyPr anchor="t"/>
          <a:lstStyle>
            <a:lvl1pPr algn="l">
              <a:defRPr sz="122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4670" y="9064642"/>
            <a:ext cx="25767665" cy="4678361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09964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8199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22989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639859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049826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45979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986975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27972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15746" y="4990255"/>
            <a:ext cx="13389081" cy="14114299"/>
          </a:xfrm>
        </p:spPr>
        <p:txBody>
          <a:bodyPr/>
          <a:lstStyle>
            <a:lvl1pPr>
              <a:defRPr sz="8500"/>
            </a:lvl1pPr>
            <a:lvl2pPr>
              <a:defRPr sz="74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410075" y="4990255"/>
            <a:ext cx="13389081" cy="14114299"/>
          </a:xfrm>
        </p:spPr>
        <p:txBody>
          <a:bodyPr/>
          <a:lstStyle>
            <a:lvl1pPr>
              <a:defRPr sz="8500"/>
            </a:lvl1pPr>
            <a:lvl2pPr>
              <a:defRPr sz="74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5749" y="4787279"/>
            <a:ext cx="13394344" cy="1995110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09964" indent="0">
              <a:buNone/>
              <a:defRPr sz="6200" b="1"/>
            </a:lvl2pPr>
            <a:lvl3pPr marL="2819931" indent="0">
              <a:buNone/>
              <a:defRPr sz="5500" b="1"/>
            </a:lvl3pPr>
            <a:lvl4pPr marL="4229895" indent="0">
              <a:buNone/>
              <a:defRPr sz="4800" b="1"/>
            </a:lvl4pPr>
            <a:lvl5pPr marL="5639859" indent="0">
              <a:buNone/>
              <a:defRPr sz="4800" b="1"/>
            </a:lvl5pPr>
            <a:lvl6pPr marL="7049826" indent="0">
              <a:buNone/>
              <a:defRPr sz="4800" b="1"/>
            </a:lvl6pPr>
            <a:lvl7pPr marL="8459790" indent="0">
              <a:buNone/>
              <a:defRPr sz="4800" b="1"/>
            </a:lvl7pPr>
            <a:lvl8pPr marL="9869757" indent="0">
              <a:buNone/>
              <a:defRPr sz="4800" b="1"/>
            </a:lvl8pPr>
            <a:lvl9pPr marL="11279721" indent="0">
              <a:buNone/>
              <a:defRPr sz="4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5749" y="6782388"/>
            <a:ext cx="13394344" cy="12322165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5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99555" y="4787279"/>
            <a:ext cx="13399605" cy="1995110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09964" indent="0">
              <a:buNone/>
              <a:defRPr sz="6200" b="1"/>
            </a:lvl2pPr>
            <a:lvl3pPr marL="2819931" indent="0">
              <a:buNone/>
              <a:defRPr sz="5500" b="1"/>
            </a:lvl3pPr>
            <a:lvl4pPr marL="4229895" indent="0">
              <a:buNone/>
              <a:defRPr sz="4800" b="1"/>
            </a:lvl4pPr>
            <a:lvl5pPr marL="5639859" indent="0">
              <a:buNone/>
              <a:defRPr sz="4800" b="1"/>
            </a:lvl5pPr>
            <a:lvl6pPr marL="7049826" indent="0">
              <a:buNone/>
              <a:defRPr sz="4800" b="1"/>
            </a:lvl6pPr>
            <a:lvl7pPr marL="8459790" indent="0">
              <a:buNone/>
              <a:defRPr sz="4800" b="1"/>
            </a:lvl7pPr>
            <a:lvl8pPr marL="9869757" indent="0">
              <a:buNone/>
              <a:defRPr sz="4800" b="1"/>
            </a:lvl8pPr>
            <a:lvl9pPr marL="11279721" indent="0">
              <a:buNone/>
              <a:defRPr sz="4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99555" y="6782388"/>
            <a:ext cx="13399605" cy="12322165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5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750" y="851512"/>
            <a:ext cx="9973395" cy="3623874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52286" y="851513"/>
            <a:ext cx="16946872" cy="18253043"/>
          </a:xfrm>
        </p:spPr>
        <p:txBody>
          <a:bodyPr/>
          <a:lstStyle>
            <a:lvl1pPr>
              <a:defRPr sz="9900"/>
            </a:lvl1pPr>
            <a:lvl2pPr>
              <a:defRPr sz="85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5750" y="4475388"/>
            <a:ext cx="9973395" cy="14629167"/>
          </a:xfrm>
        </p:spPr>
        <p:txBody>
          <a:bodyPr/>
          <a:lstStyle>
            <a:lvl1pPr marL="0" indent="0">
              <a:buNone/>
              <a:defRPr sz="4400"/>
            </a:lvl1pPr>
            <a:lvl2pPr marL="1409964" indent="0">
              <a:buNone/>
              <a:defRPr sz="3700"/>
            </a:lvl2pPr>
            <a:lvl3pPr marL="2819931" indent="0">
              <a:buNone/>
              <a:defRPr sz="3000"/>
            </a:lvl3pPr>
            <a:lvl4pPr marL="4229895" indent="0">
              <a:buNone/>
              <a:defRPr sz="2800"/>
            </a:lvl4pPr>
            <a:lvl5pPr marL="5639859" indent="0">
              <a:buNone/>
              <a:defRPr sz="2800"/>
            </a:lvl5pPr>
            <a:lvl6pPr marL="7049826" indent="0">
              <a:buNone/>
              <a:defRPr sz="2800"/>
            </a:lvl6pPr>
            <a:lvl7pPr marL="8459790" indent="0">
              <a:buNone/>
              <a:defRPr sz="2800"/>
            </a:lvl7pPr>
            <a:lvl8pPr marL="9869757" indent="0">
              <a:buNone/>
              <a:defRPr sz="2800"/>
            </a:lvl8pPr>
            <a:lvl9pPr marL="11279721" indent="0">
              <a:buNone/>
              <a:defRPr sz="2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1932" y="14970760"/>
            <a:ext cx="18188940" cy="1767384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41932" y="1910949"/>
            <a:ext cx="18188940" cy="12832080"/>
          </a:xfrm>
        </p:spPr>
        <p:txBody>
          <a:bodyPr/>
          <a:lstStyle>
            <a:lvl1pPr marL="0" indent="0">
              <a:buNone/>
              <a:defRPr sz="9900"/>
            </a:lvl1pPr>
            <a:lvl2pPr marL="1409964" indent="0">
              <a:buNone/>
              <a:defRPr sz="8500"/>
            </a:lvl2pPr>
            <a:lvl3pPr marL="2819931" indent="0">
              <a:buNone/>
              <a:defRPr sz="7400"/>
            </a:lvl3pPr>
            <a:lvl4pPr marL="4229895" indent="0">
              <a:buNone/>
              <a:defRPr sz="6200"/>
            </a:lvl4pPr>
            <a:lvl5pPr marL="5639859" indent="0">
              <a:buNone/>
              <a:defRPr sz="6200"/>
            </a:lvl5pPr>
            <a:lvl6pPr marL="7049826" indent="0">
              <a:buNone/>
              <a:defRPr sz="6200"/>
            </a:lvl6pPr>
            <a:lvl7pPr marL="8459790" indent="0">
              <a:buNone/>
              <a:defRPr sz="6200"/>
            </a:lvl7pPr>
            <a:lvl8pPr marL="9869757" indent="0">
              <a:buNone/>
              <a:defRPr sz="6200"/>
            </a:lvl8pPr>
            <a:lvl9pPr marL="11279721" indent="0">
              <a:buNone/>
              <a:defRPr sz="62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1932" y="16738144"/>
            <a:ext cx="18188940" cy="2509976"/>
          </a:xfrm>
        </p:spPr>
        <p:txBody>
          <a:bodyPr/>
          <a:lstStyle>
            <a:lvl1pPr marL="0" indent="0">
              <a:buNone/>
              <a:defRPr sz="4400"/>
            </a:lvl1pPr>
            <a:lvl2pPr marL="1409964" indent="0">
              <a:buNone/>
              <a:defRPr sz="3700"/>
            </a:lvl2pPr>
            <a:lvl3pPr marL="2819931" indent="0">
              <a:buNone/>
              <a:defRPr sz="3000"/>
            </a:lvl3pPr>
            <a:lvl4pPr marL="4229895" indent="0">
              <a:buNone/>
              <a:defRPr sz="2800"/>
            </a:lvl4pPr>
            <a:lvl5pPr marL="5639859" indent="0">
              <a:buNone/>
              <a:defRPr sz="2800"/>
            </a:lvl5pPr>
            <a:lvl6pPr marL="7049826" indent="0">
              <a:buNone/>
              <a:defRPr sz="2800"/>
            </a:lvl6pPr>
            <a:lvl7pPr marL="8459790" indent="0">
              <a:buNone/>
              <a:defRPr sz="2800"/>
            </a:lvl7pPr>
            <a:lvl8pPr marL="9869757" indent="0">
              <a:buNone/>
              <a:defRPr sz="2800"/>
            </a:lvl8pPr>
            <a:lvl9pPr marL="11279721" indent="0">
              <a:buNone/>
              <a:defRPr sz="2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15745" y="856463"/>
            <a:ext cx="27283410" cy="3564466"/>
          </a:xfrm>
          <a:prstGeom prst="rect">
            <a:avLst/>
          </a:prstGeom>
        </p:spPr>
        <p:txBody>
          <a:bodyPr vert="horz" lIns="281992" tIns="140997" rIns="281992" bIns="140997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5745" y="4990255"/>
            <a:ext cx="27283410" cy="14114299"/>
          </a:xfrm>
          <a:prstGeom prst="rect">
            <a:avLst/>
          </a:prstGeom>
        </p:spPr>
        <p:txBody>
          <a:bodyPr vert="horz" lIns="281992" tIns="140997" rIns="281992" bIns="140997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5746" y="19822398"/>
            <a:ext cx="7073476" cy="1138650"/>
          </a:xfrm>
          <a:prstGeom prst="rect">
            <a:avLst/>
          </a:prstGeom>
        </p:spPr>
        <p:txBody>
          <a:bodyPr vert="horz" lIns="281992" tIns="140997" rIns="281992" bIns="140997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2015/7/1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57592" y="19822398"/>
            <a:ext cx="9599719" cy="1138650"/>
          </a:xfrm>
          <a:prstGeom prst="rect">
            <a:avLst/>
          </a:prstGeom>
        </p:spPr>
        <p:txBody>
          <a:bodyPr vert="horz" lIns="281992" tIns="140997" rIns="281992" bIns="140997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725680" y="19822398"/>
            <a:ext cx="7073476" cy="1138650"/>
          </a:xfrm>
          <a:prstGeom prst="rect">
            <a:avLst/>
          </a:prstGeom>
        </p:spPr>
        <p:txBody>
          <a:bodyPr vert="horz" lIns="281992" tIns="140997" rIns="281992" bIns="140997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19931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7473" indent="-1057473" algn="l" defTabSz="2819931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1193" indent="-881229" algn="l" defTabSz="2819931" rtl="0" eaLnBrk="1" latinLnBrk="0" hangingPunct="1">
        <a:spcBef>
          <a:spcPct val="20000"/>
        </a:spcBef>
        <a:buFont typeface="Arial" pitchFamily="34" charset="0"/>
        <a:buChar char="–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3524913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4877" indent="-704982" algn="l" defTabSz="2819931" rtl="0" eaLnBrk="1" latinLnBrk="0" hangingPunct="1">
        <a:spcBef>
          <a:spcPct val="20000"/>
        </a:spcBef>
        <a:buFont typeface="Arial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4844" indent="-704982" algn="l" defTabSz="2819931" rtl="0" eaLnBrk="1" latinLnBrk="0" hangingPunct="1">
        <a:spcBef>
          <a:spcPct val="20000"/>
        </a:spcBef>
        <a:buFont typeface="Arial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4808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64772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74739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84703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409964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819931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229895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39859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7049826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459790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869757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279721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圓角矩形 30"/>
          <p:cNvSpPr/>
          <p:nvPr/>
        </p:nvSpPr>
        <p:spPr>
          <a:xfrm>
            <a:off x="10476930" y="144017"/>
            <a:ext cx="16849872" cy="1620391"/>
          </a:xfrm>
          <a:prstGeom prst="round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1992" tIns="140997" rIns="281992" bIns="140997" rtlCol="0" anchor="ctr"/>
          <a:lstStyle/>
          <a:p>
            <a:pPr algn="ctr"/>
            <a:r>
              <a:rPr lang="zh-TW" altLang="en-US" sz="8800" b="1" spc="15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左 營 高 中 教 室 位 置 分 佈 圖</a:t>
            </a:r>
            <a:endParaRPr lang="zh-TW" altLang="en-US" sz="8800" b="1" spc="15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2" name="表格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047002"/>
              </p:ext>
            </p:extLst>
          </p:nvPr>
        </p:nvGraphicFramePr>
        <p:xfrm>
          <a:off x="7764999" y="16113782"/>
          <a:ext cx="21254401" cy="2356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143"/>
                <a:gridCol w="972518"/>
                <a:gridCol w="438594"/>
                <a:gridCol w="1847671"/>
                <a:gridCol w="1734116"/>
                <a:gridCol w="1744544"/>
                <a:gridCol w="1133954"/>
                <a:gridCol w="649413"/>
                <a:gridCol w="1209201"/>
                <a:gridCol w="451435"/>
                <a:gridCol w="1502438"/>
                <a:gridCol w="1826742"/>
                <a:gridCol w="1754972"/>
                <a:gridCol w="1754972"/>
                <a:gridCol w="1754972"/>
                <a:gridCol w="613198"/>
                <a:gridCol w="972518"/>
              </a:tblGrid>
              <a:tr h="51219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108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105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102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281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會計室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人事室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校長室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 smtClean="0">
                          <a:solidFill>
                            <a:schemeClr val="tx1"/>
                          </a:solidFill>
                        </a:rPr>
                        <a:t>秘書室</a:t>
                      </a:r>
                      <a:endParaRPr lang="en-US" altLang="zh-TW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會議室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視訊會議室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英文學科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中心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216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316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115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610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總務處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進修學校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辦公室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進修學校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校務處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玄關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教官室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健康中心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體育組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衛生組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衛生組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器材室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865450"/>
              </p:ext>
            </p:extLst>
          </p:nvPr>
        </p:nvGraphicFramePr>
        <p:xfrm>
          <a:off x="827858" y="15460473"/>
          <a:ext cx="5198932" cy="3975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596"/>
                <a:gridCol w="1049644"/>
                <a:gridCol w="360040"/>
                <a:gridCol w="648072"/>
                <a:gridCol w="1008112"/>
                <a:gridCol w="10224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大禮堂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崇義堂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崇文堂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崇禮堂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台灣文學館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圖書館辦公室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開架書庫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網路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資訊室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會議室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期刊室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B1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自修閱覽室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表格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598422"/>
              </p:ext>
            </p:extLst>
          </p:nvPr>
        </p:nvGraphicFramePr>
        <p:xfrm>
          <a:off x="9773325" y="6722540"/>
          <a:ext cx="19246075" cy="4225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418"/>
                <a:gridCol w="972518"/>
                <a:gridCol w="1971623"/>
                <a:gridCol w="1971623"/>
                <a:gridCol w="1971623"/>
                <a:gridCol w="1971623"/>
                <a:gridCol w="1988518"/>
                <a:gridCol w="1971623"/>
                <a:gridCol w="1971623"/>
                <a:gridCol w="1971623"/>
                <a:gridCol w="576742"/>
                <a:gridCol w="972518"/>
              </a:tblGrid>
              <a:tr h="5657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308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307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306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304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303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302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301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連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接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走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廊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57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309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310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311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312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313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314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315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201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57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208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207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206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205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英文專科教室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204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203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202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57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209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210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212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數學專科教室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213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214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215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57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116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217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317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114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玄關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113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112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0" dirty="0" smtClean="0">
                          <a:solidFill>
                            <a:schemeClr val="tx1"/>
                          </a:solidFill>
                        </a:rPr>
                        <a:t>111</a:t>
                      </a:r>
                      <a:endParaRPr lang="zh-TW" alt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57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B1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地  下  停  車  場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6" name="文字方塊 35"/>
          <p:cNvSpPr txBox="1"/>
          <p:nvPr/>
        </p:nvSpPr>
        <p:spPr>
          <a:xfrm>
            <a:off x="16525602" y="16886088"/>
            <a:ext cx="677108" cy="7200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600" dirty="0" smtClean="0"/>
              <a:t>家長會</a:t>
            </a:r>
            <a:endParaRPr lang="en-US" altLang="zh-TW" sz="1600" dirty="0" smtClean="0"/>
          </a:p>
          <a:p>
            <a:r>
              <a:rPr lang="zh-TW" altLang="en-US" sz="1600" dirty="0" smtClean="0"/>
              <a:t>辦公室</a:t>
            </a:r>
            <a:endParaRPr lang="zh-TW" altLang="en-US" sz="1600" dirty="0"/>
          </a:p>
        </p:txBody>
      </p:sp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714" y="11269464"/>
            <a:ext cx="2693829" cy="757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3080" y="6012880"/>
            <a:ext cx="2691000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8222" y="2196456"/>
            <a:ext cx="2677598" cy="70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506" y="653524"/>
            <a:ext cx="2852857" cy="706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066" y="14797856"/>
            <a:ext cx="2634914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556" y="3458937"/>
            <a:ext cx="2835015" cy="72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7" name="表格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898162"/>
              </p:ext>
            </p:extLst>
          </p:nvPr>
        </p:nvGraphicFramePr>
        <p:xfrm>
          <a:off x="10260906" y="12002497"/>
          <a:ext cx="17281920" cy="330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418"/>
                <a:gridCol w="972518"/>
                <a:gridCol w="1734518"/>
                <a:gridCol w="869726"/>
                <a:gridCol w="908512"/>
                <a:gridCol w="1734518"/>
                <a:gridCol w="550646"/>
                <a:gridCol w="1800200"/>
                <a:gridCol w="504056"/>
                <a:gridCol w="936104"/>
                <a:gridCol w="1737708"/>
                <a:gridCol w="638556"/>
                <a:gridCol w="1224136"/>
                <a:gridCol w="1792400"/>
                <a:gridCol w="943904"/>
              </a:tblGrid>
              <a:tr h="28963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語言教室一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視聽教室</a:t>
                      </a:r>
                      <a:r>
                        <a:rPr lang="en-US" altLang="zh-TW" sz="20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語言教室二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舞台教室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2800" dirty="0" smtClean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地理專科教室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歷史專科教室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國文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專科教室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國文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專科教室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97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英文科辦公室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</a:rPr>
                        <a:t>公民與社會科</a:t>
                      </a:r>
                      <a:endParaRPr lang="en-US" altLang="zh-TW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</a:rPr>
                        <a:t>辦公室</a:t>
                      </a:r>
                      <a:endParaRPr lang="zh-TW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社會科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辦公室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教務處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電腦室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教務處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數學科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專科教室</a:t>
                      </a:r>
                      <a:endParaRPr lang="en-US" altLang="zh-TW" sz="2000" b="0" dirty="0" smtClean="0"/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女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963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輔導室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學務處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玄關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國文科辦公室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 marL="203684" marR="203684" marT="108267" marB="108267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數學科辦公室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男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963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B1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團體輔導室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桌球室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gridSpan="3">
                  <a:txBody>
                    <a:bodyPr/>
                    <a:lstStyle/>
                    <a:p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員生消費合作社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</a:tr>
            </a:tbl>
          </a:graphicData>
        </a:graphic>
      </p:graphicFrame>
      <p:graphicFrame>
        <p:nvGraphicFramePr>
          <p:cNvPr id="56" name="表格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017168"/>
              </p:ext>
            </p:extLst>
          </p:nvPr>
        </p:nvGraphicFramePr>
        <p:xfrm>
          <a:off x="9773326" y="2900617"/>
          <a:ext cx="18691749" cy="2816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143"/>
                <a:gridCol w="1226518"/>
                <a:gridCol w="2448272"/>
                <a:gridCol w="2448272"/>
                <a:gridCol w="2200099"/>
                <a:gridCol w="432768"/>
                <a:gridCol w="1226518"/>
                <a:gridCol w="1402683"/>
                <a:gridCol w="1226518"/>
                <a:gridCol w="357658"/>
                <a:gridCol w="1152128"/>
                <a:gridCol w="1224136"/>
                <a:gridCol w="1226518"/>
                <a:gridCol w="1226518"/>
              </a:tblGrid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自然科視聽教室二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自然科視聽教室一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星象室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基礎化學實驗室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準備室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2000" dirty="0"/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基礎物理實驗室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生物實驗室二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生物實驗器材室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生物實驗室三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電腦教室二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電腦教室一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物理實驗室三</a:t>
                      </a:r>
                      <a:endParaRPr lang="en-US" altLang="zh-TW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自然科辦公室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物理實驗室二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影印室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地科實驗室二</a:t>
                      </a:r>
                      <a:endParaRPr lang="zh-TW" altLang="en-US" sz="2000" b="0" dirty="0"/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地科實驗室一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設備組</a:t>
                      </a:r>
                      <a:endParaRPr lang="zh-TW" altLang="en-US" sz="2000" b="0" dirty="0"/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男廁所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366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男廁所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化學實驗室三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器材藥品管理室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化學實驗室二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護理教室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縫紉教室</a:t>
                      </a:r>
                      <a:endParaRPr lang="zh-TW" altLang="en-US" sz="2000" b="0" dirty="0"/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烹飪教室</a:t>
                      </a:r>
                      <a:endParaRPr lang="zh-TW" altLang="en-US" sz="2000" b="0" dirty="0"/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女廁所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7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707" y="7309024"/>
            <a:ext cx="267652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8" name="表格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346297"/>
              </p:ext>
            </p:extLst>
          </p:nvPr>
        </p:nvGraphicFramePr>
        <p:xfrm>
          <a:off x="6228316" y="7978659"/>
          <a:ext cx="2808454" cy="1408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238"/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軍訓專科教室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兩性資源中心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表格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97501"/>
              </p:ext>
            </p:extLst>
          </p:nvPr>
        </p:nvGraphicFramePr>
        <p:xfrm>
          <a:off x="7020546" y="1373604"/>
          <a:ext cx="2144077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655"/>
                <a:gridCol w="668655"/>
                <a:gridCol w="806767"/>
              </a:tblGrid>
              <a:tr h="360124"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14907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社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團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辦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公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室</a:t>
                      </a:r>
                      <a:endParaRPr lang="zh-TW" altLang="en-US" sz="2000" b="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工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藝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教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室</a:t>
                      </a:r>
                      <a:endParaRPr lang="zh-TW" altLang="en-US" sz="2000" b="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工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具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室</a:t>
                      </a:r>
                      <a:endParaRPr lang="zh-TW" altLang="en-US" sz="2000" b="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6256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金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電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工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廠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木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工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廠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6401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樓梯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7572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社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團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辦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公</a:t>
                      </a:r>
                      <a:endParaRPr lang="en-US" altLang="zh-TW" sz="2000" b="0" dirty="0" smtClean="0"/>
                    </a:p>
                    <a:p>
                      <a:pPr algn="ctr"/>
                      <a:r>
                        <a:rPr lang="zh-TW" altLang="en-US" sz="2000" b="0" dirty="0" smtClean="0"/>
                        <a:t>室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舞蹈資源教室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2800" b="0" dirty="0" smtClean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7572">
                <a:tc vMerge="1"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8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7572">
                <a:tc vMerge="1"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8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0" name="表格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618682"/>
              </p:ext>
            </p:extLst>
          </p:nvPr>
        </p:nvGraphicFramePr>
        <p:xfrm>
          <a:off x="971874" y="5600104"/>
          <a:ext cx="4752528" cy="25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818"/>
                <a:gridCol w="1728192"/>
                <a:gridCol w="2191518"/>
              </a:tblGrid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2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校友館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2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音樂專科教室</a:t>
                      </a:r>
                      <a:endParaRPr lang="zh-TW" altLang="en-US" sz="2000" b="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2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音樂專科教室</a:t>
                      </a:r>
                      <a:endParaRPr lang="zh-TW" altLang="en-US" sz="2000" b="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藝能科辦公室</a:t>
                      </a:r>
                      <a:endParaRPr lang="zh-TW" alt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28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舞蹈組</a:t>
                      </a:r>
                      <a:endParaRPr lang="zh-TW" altLang="en-US" sz="2000" b="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大廳</a:t>
                      </a:r>
                      <a:endParaRPr lang="zh-TW" altLang="en-US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1" name="表格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104001"/>
              </p:ext>
            </p:extLst>
          </p:nvPr>
        </p:nvGraphicFramePr>
        <p:xfrm>
          <a:off x="3658286" y="4142476"/>
          <a:ext cx="2596848" cy="25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818"/>
                <a:gridCol w="1764030"/>
              </a:tblGrid>
              <a:tr h="5216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 smtClean="0">
                          <a:solidFill>
                            <a:schemeClr val="tx1"/>
                          </a:solidFill>
                        </a:rPr>
                        <a:t>崇雅堂</a:t>
                      </a: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216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美術專科教室</a:t>
                      </a:r>
                      <a:endParaRPr lang="zh-TW" altLang="en-US" sz="2000" b="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216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美術專科教室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216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dirty="0" smtClean="0"/>
                        <a:t>舞蹈教室</a:t>
                      </a:r>
                      <a:endParaRPr lang="zh-TW" altLang="en-US" sz="2000" b="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2" name="圓角矩形 61"/>
          <p:cNvSpPr/>
          <p:nvPr/>
        </p:nvSpPr>
        <p:spPr>
          <a:xfrm>
            <a:off x="1043882" y="4184921"/>
            <a:ext cx="2448272" cy="132390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舞蹈</a:t>
            </a:r>
            <a:r>
              <a:rPr lang="zh-TW" altLang="en-US" sz="3200" dirty="0" smtClean="0">
                <a:solidFill>
                  <a:schemeClr val="tx1"/>
                </a:solidFill>
              </a:rPr>
              <a:t>劇場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pic>
        <p:nvPicPr>
          <p:cNvPr id="63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730" y="13349282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730" y="13781330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730" y="14213378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730" y="14653840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730" y="15085888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1189042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1621090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2053138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2485186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2917234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0261352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094" y="10756994"/>
            <a:ext cx="345639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4" name="直線接點 103"/>
          <p:cNvCxnSpPr/>
          <p:nvPr/>
        </p:nvCxnSpPr>
        <p:spPr>
          <a:xfrm flipV="1">
            <a:off x="0" y="19982432"/>
            <a:ext cx="17245682" cy="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20486042" y="19982432"/>
            <a:ext cx="885698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圓角矩形 105"/>
          <p:cNvSpPr/>
          <p:nvPr/>
        </p:nvSpPr>
        <p:spPr>
          <a:xfrm>
            <a:off x="20486042" y="19406368"/>
            <a:ext cx="1193872" cy="576064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</a:rPr>
              <a:t>警衛室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07" name="圓角矩形 106"/>
          <p:cNvSpPr/>
          <p:nvPr/>
        </p:nvSpPr>
        <p:spPr>
          <a:xfrm>
            <a:off x="16093554" y="19406368"/>
            <a:ext cx="1184326" cy="576064"/>
          </a:xfrm>
          <a:prstGeom prst="round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</a:rPr>
              <a:t>值夜室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18253794" y="18974320"/>
            <a:ext cx="12770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/>
              <a:t>左中</a:t>
            </a:r>
            <a:r>
              <a:rPr lang="zh-TW" altLang="en-US" sz="4000" b="1" dirty="0" smtClean="0"/>
              <a:t>正門</a:t>
            </a:r>
            <a:endParaRPr lang="zh-TW" altLang="en-US" sz="4000" b="1" dirty="0"/>
          </a:p>
        </p:txBody>
      </p:sp>
      <p:sp>
        <p:nvSpPr>
          <p:cNvPr id="109" name="文字方塊 108"/>
          <p:cNvSpPr txBox="1"/>
          <p:nvPr/>
        </p:nvSpPr>
        <p:spPr>
          <a:xfrm>
            <a:off x="52980" y="19982434"/>
            <a:ext cx="30314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/>
              <a:t>海     功     路</a:t>
            </a:r>
            <a:endParaRPr lang="en-US" altLang="zh-TW" sz="5400" b="1" dirty="0" smtClean="0"/>
          </a:p>
        </p:txBody>
      </p:sp>
      <p:pic>
        <p:nvPicPr>
          <p:cNvPr id="110" name="Picture 10" descr="DD01352_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242" y="1044328"/>
            <a:ext cx="1080000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" name="文字方塊 110"/>
          <p:cNvSpPr txBox="1"/>
          <p:nvPr/>
        </p:nvSpPr>
        <p:spPr>
          <a:xfrm>
            <a:off x="4231326" y="2196456"/>
            <a:ext cx="1277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b="1" dirty="0"/>
              <a:t>北</a:t>
            </a:r>
          </a:p>
        </p:txBody>
      </p:sp>
      <p:sp>
        <p:nvSpPr>
          <p:cNvPr id="114" name="文字方塊 113"/>
          <p:cNvSpPr txBox="1"/>
          <p:nvPr/>
        </p:nvSpPr>
        <p:spPr>
          <a:xfrm>
            <a:off x="14805994" y="13091150"/>
            <a:ext cx="855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dirty="0" smtClean="0"/>
              <a:t>準備室</a:t>
            </a:r>
            <a:endParaRPr lang="zh-TW" altLang="en-US" sz="1600" dirty="0"/>
          </a:p>
        </p:txBody>
      </p:sp>
      <p:sp>
        <p:nvSpPr>
          <p:cNvPr id="121" name="矩形 120"/>
          <p:cNvSpPr/>
          <p:nvPr/>
        </p:nvSpPr>
        <p:spPr>
          <a:xfrm>
            <a:off x="27470818" y="5724848"/>
            <a:ext cx="576064" cy="10367806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連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接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走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廊</a:t>
            </a:r>
            <a:endParaRPr lang="zh-TW" altLang="en-US" sz="2400" b="1" dirty="0">
              <a:solidFill>
                <a:schemeClr val="tx1"/>
              </a:solidFill>
            </a:endParaRPr>
          </a:p>
        </p:txBody>
      </p:sp>
      <p:cxnSp>
        <p:nvCxnSpPr>
          <p:cNvPr id="127" name="直線接點 126"/>
          <p:cNvCxnSpPr/>
          <p:nvPr/>
        </p:nvCxnSpPr>
        <p:spPr>
          <a:xfrm>
            <a:off x="29271018" y="0"/>
            <a:ext cx="72008" cy="1998243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向右箭號 112"/>
          <p:cNvSpPr/>
          <p:nvPr/>
        </p:nvSpPr>
        <p:spPr>
          <a:xfrm>
            <a:off x="28262906" y="12349584"/>
            <a:ext cx="1800200" cy="1512168"/>
          </a:xfrm>
          <a:prstGeom prst="rightArrow">
            <a:avLst>
              <a:gd name="adj1" fmla="val 50000"/>
              <a:gd name="adj2" fmla="val 324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/>
              <a:t>往操場</a:t>
            </a:r>
            <a:endParaRPr lang="zh-TW" altLang="en-US" sz="3200" b="1" dirty="0"/>
          </a:p>
        </p:txBody>
      </p:sp>
      <p:sp>
        <p:nvSpPr>
          <p:cNvPr id="132" name="文字方塊 131"/>
          <p:cNvSpPr txBox="1"/>
          <p:nvPr/>
        </p:nvSpPr>
        <p:spPr>
          <a:xfrm>
            <a:off x="29199010" y="4572720"/>
            <a:ext cx="1043882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/>
              <a:t>進</a:t>
            </a:r>
            <a:endParaRPr lang="en-US" altLang="zh-TW" b="1" dirty="0" smtClean="0"/>
          </a:p>
          <a:p>
            <a:pPr algn="ctr"/>
            <a:endParaRPr lang="en-US" altLang="zh-TW" b="1" dirty="0" smtClean="0"/>
          </a:p>
          <a:p>
            <a:pPr algn="ctr"/>
            <a:r>
              <a:rPr lang="zh-TW" altLang="en-US" b="1" dirty="0" smtClean="0"/>
              <a:t>學</a:t>
            </a:r>
            <a:endParaRPr lang="en-US" altLang="zh-TW" b="1" dirty="0" smtClean="0"/>
          </a:p>
          <a:p>
            <a:pPr algn="ctr"/>
            <a:endParaRPr lang="en-US" altLang="zh-TW" b="1" dirty="0" smtClean="0"/>
          </a:p>
          <a:p>
            <a:pPr algn="ctr"/>
            <a:r>
              <a:rPr lang="zh-TW" altLang="en-US" b="1" dirty="0" smtClean="0"/>
              <a:t>路</a:t>
            </a:r>
            <a:endParaRPr lang="zh-TW" altLang="en-US" b="1" dirty="0"/>
          </a:p>
        </p:txBody>
      </p:sp>
      <p:cxnSp>
        <p:nvCxnSpPr>
          <p:cNvPr id="133" name="直線接點 132"/>
          <p:cNvCxnSpPr/>
          <p:nvPr/>
        </p:nvCxnSpPr>
        <p:spPr>
          <a:xfrm flipH="1">
            <a:off x="0" y="0"/>
            <a:ext cx="2843614" cy="298854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接點 135"/>
          <p:cNvCxnSpPr/>
          <p:nvPr/>
        </p:nvCxnSpPr>
        <p:spPr>
          <a:xfrm flipH="1">
            <a:off x="-36238" y="0"/>
            <a:ext cx="4536504" cy="464472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文字方塊 139"/>
          <p:cNvSpPr txBox="1"/>
          <p:nvPr/>
        </p:nvSpPr>
        <p:spPr>
          <a:xfrm rot="2617864">
            <a:off x="1248529" y="206885"/>
            <a:ext cx="10438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/>
              <a:t>左營大路</a:t>
            </a:r>
            <a:endParaRPr lang="zh-TW" altLang="en-US" b="1" dirty="0"/>
          </a:p>
        </p:txBody>
      </p:sp>
      <p:cxnSp>
        <p:nvCxnSpPr>
          <p:cNvPr id="53" name="直線接點 52"/>
          <p:cNvCxnSpPr/>
          <p:nvPr/>
        </p:nvCxnSpPr>
        <p:spPr>
          <a:xfrm>
            <a:off x="30135114" y="0"/>
            <a:ext cx="0" cy="1998243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矩形 130"/>
          <p:cNvSpPr/>
          <p:nvPr/>
        </p:nvSpPr>
        <p:spPr>
          <a:xfrm>
            <a:off x="28046882" y="11557496"/>
            <a:ext cx="2304256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連接走廊</a:t>
            </a:r>
            <a:endParaRPr lang="zh-TW" altLang="en-US" sz="2400" b="1" dirty="0">
              <a:solidFill>
                <a:schemeClr val="tx1"/>
              </a:solidFill>
            </a:endParaRPr>
          </a:p>
        </p:txBody>
      </p:sp>
      <p:cxnSp>
        <p:nvCxnSpPr>
          <p:cNvPr id="54" name="直線接點 53"/>
          <p:cNvCxnSpPr/>
          <p:nvPr/>
        </p:nvCxnSpPr>
        <p:spPr>
          <a:xfrm flipV="1">
            <a:off x="-36238" y="21134560"/>
            <a:ext cx="30351138" cy="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圓角矩形圖說文字 63"/>
          <p:cNvSpPr/>
          <p:nvPr/>
        </p:nvSpPr>
        <p:spPr>
          <a:xfrm>
            <a:off x="20464913" y="14360800"/>
            <a:ext cx="6322536" cy="1152056"/>
          </a:xfrm>
          <a:prstGeom prst="wedgeRoundRectCallout">
            <a:avLst>
              <a:gd name="adj1" fmla="val -60646"/>
              <a:gd name="adj2" fmla="val 3807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新生報到</a:t>
            </a:r>
            <a:r>
              <a:rPr lang="en-US" altLang="zh-TW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7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F)</a:t>
            </a:r>
            <a:endParaRPr lang="zh-TW" altLang="en-US" sz="7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18253794" y="18254240"/>
            <a:ext cx="829982" cy="6204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1" name="肘形接點 80"/>
          <p:cNvCxnSpPr/>
          <p:nvPr/>
        </p:nvCxnSpPr>
        <p:spPr>
          <a:xfrm rot="16200000" flipV="1">
            <a:off x="17820668" y="17283667"/>
            <a:ext cx="1344546" cy="596599"/>
          </a:xfrm>
          <a:prstGeom prst="bentConnector3">
            <a:avLst>
              <a:gd name="adj1" fmla="val 50000"/>
            </a:avLst>
          </a:prstGeom>
          <a:ln w="76200"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圓角矩形圖說文字 65"/>
          <p:cNvSpPr/>
          <p:nvPr/>
        </p:nvSpPr>
        <p:spPr>
          <a:xfrm>
            <a:off x="19803519" y="18290280"/>
            <a:ext cx="4389382" cy="936032"/>
          </a:xfrm>
          <a:prstGeom prst="wedgeRoundRectCallout">
            <a:avLst>
              <a:gd name="adj1" fmla="val -68092"/>
              <a:gd name="adj2" fmla="val -3109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現在位置</a:t>
            </a:r>
            <a:endParaRPr lang="zh-TW" altLang="en-US" sz="7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10044883" y="16079494"/>
            <a:ext cx="17942846" cy="89041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6639" y="15444654"/>
            <a:ext cx="269382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0" name="肘形接點 29"/>
          <p:cNvCxnSpPr>
            <a:endCxn id="45" idx="3"/>
          </p:cNvCxnSpPr>
          <p:nvPr/>
        </p:nvCxnSpPr>
        <p:spPr>
          <a:xfrm rot="10800000" flipV="1">
            <a:off x="5334980" y="14105366"/>
            <a:ext cx="4911302" cy="1016490"/>
          </a:xfrm>
          <a:prstGeom prst="bentConnector3">
            <a:avLst>
              <a:gd name="adj1" fmla="val 50000"/>
            </a:avLst>
          </a:prstGeom>
          <a:ln w="762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圓角矩形圖說文字 111"/>
          <p:cNvSpPr/>
          <p:nvPr/>
        </p:nvSpPr>
        <p:spPr>
          <a:xfrm>
            <a:off x="626003" y="11373658"/>
            <a:ext cx="6610568" cy="1512168"/>
          </a:xfrm>
          <a:prstGeom prst="wedgeRoundRectCallout">
            <a:avLst>
              <a:gd name="adj1" fmla="val -6471"/>
              <a:gd name="adj2" fmla="val 17516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新生說明會</a:t>
            </a:r>
            <a:r>
              <a:rPr lang="en-US" altLang="zh-TW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(5F)</a:t>
            </a:r>
            <a:endParaRPr lang="zh-TW" altLang="en-US" sz="7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888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445</Words>
  <Application>Microsoft Office PowerPoint</Application>
  <PresentationFormat>自訂</PresentationFormat>
  <Paragraphs>280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tyhs</cp:lastModifiedBy>
  <cp:revision>95</cp:revision>
  <cp:lastPrinted>2014-06-20T04:20:53Z</cp:lastPrinted>
  <dcterms:modified xsi:type="dcterms:W3CDTF">2015-07-01T06:35:12Z</dcterms:modified>
</cp:coreProperties>
</file>